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7"/>
  </p:notesMasterIdLst>
  <p:handoutMasterIdLst>
    <p:handoutMasterId r:id="rId98"/>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0" r:id="rId17"/>
    <p:sldId id="272" r:id="rId18"/>
    <p:sldId id="274" r:id="rId19"/>
    <p:sldId id="273" r:id="rId20"/>
    <p:sldId id="275" r:id="rId21"/>
    <p:sldId id="276" r:id="rId22"/>
    <p:sldId id="277" r:id="rId23"/>
    <p:sldId id="278" r:id="rId24"/>
    <p:sldId id="279" r:id="rId25"/>
    <p:sldId id="280" r:id="rId26"/>
    <p:sldId id="281" r:id="rId27"/>
    <p:sldId id="282" r:id="rId28"/>
    <p:sldId id="283" r:id="rId29"/>
    <p:sldId id="286" r:id="rId30"/>
    <p:sldId id="287" r:id="rId31"/>
    <p:sldId id="288" r:id="rId32"/>
    <p:sldId id="289" r:id="rId33"/>
    <p:sldId id="290" r:id="rId34"/>
    <p:sldId id="284" r:id="rId35"/>
    <p:sldId id="285" r:id="rId36"/>
    <p:sldId id="291" r:id="rId37"/>
    <p:sldId id="292" r:id="rId38"/>
    <p:sldId id="293" r:id="rId39"/>
    <p:sldId id="295" r:id="rId40"/>
    <p:sldId id="294"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5" r:id="rId60"/>
    <p:sldId id="316" r:id="rId61"/>
    <p:sldId id="317" r:id="rId62"/>
    <p:sldId id="318" r:id="rId63"/>
    <p:sldId id="319" r:id="rId64"/>
    <p:sldId id="320" r:id="rId65"/>
    <p:sldId id="321" r:id="rId66"/>
    <p:sldId id="322" r:id="rId67"/>
    <p:sldId id="323" r:id="rId68"/>
    <p:sldId id="324" r:id="rId69"/>
    <p:sldId id="325" r:id="rId70"/>
    <p:sldId id="326" r:id="rId71"/>
    <p:sldId id="327" r:id="rId72"/>
    <p:sldId id="328" r:id="rId73"/>
    <p:sldId id="329" r:id="rId74"/>
    <p:sldId id="330" r:id="rId75"/>
    <p:sldId id="331" r:id="rId76"/>
    <p:sldId id="332" r:id="rId77"/>
    <p:sldId id="333" r:id="rId78"/>
    <p:sldId id="334" r:id="rId79"/>
    <p:sldId id="335" r:id="rId80"/>
    <p:sldId id="336" r:id="rId81"/>
    <p:sldId id="337" r:id="rId82"/>
    <p:sldId id="338" r:id="rId83"/>
    <p:sldId id="339" r:id="rId84"/>
    <p:sldId id="340" r:id="rId85"/>
    <p:sldId id="341" r:id="rId86"/>
    <p:sldId id="342" r:id="rId87"/>
    <p:sldId id="343" r:id="rId88"/>
    <p:sldId id="344" r:id="rId89"/>
    <p:sldId id="345" r:id="rId90"/>
    <p:sldId id="346" r:id="rId91"/>
    <p:sldId id="347" r:id="rId92"/>
    <p:sldId id="348" r:id="rId93"/>
    <p:sldId id="349" r:id="rId94"/>
    <p:sldId id="350" r:id="rId95"/>
    <p:sldId id="351" r:id="rId9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CCFF6"/>
    <a:srgbClr val="BDE6FF"/>
    <a:srgbClr val="245256"/>
    <a:srgbClr val="00E200"/>
    <a:srgbClr val="00FF00"/>
    <a:srgbClr val="FA9500"/>
    <a:srgbClr val="BDFC56"/>
    <a:srgbClr val="CCFF33"/>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B4E9FD8-BD4D-433E-8F4E-13E4540CD503}" v="1" dt="2025-08-10T02:57:32.24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718" autoAdjust="0"/>
  </p:normalViewPr>
  <p:slideViewPr>
    <p:cSldViewPr>
      <p:cViewPr varScale="1">
        <p:scale>
          <a:sx n="92" d="100"/>
          <a:sy n="92" d="100"/>
        </p:scale>
        <p:origin x="1186" y="8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tableStyles" Target="tableStyle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microsoft.com/office/2015/10/relationships/revisionInfo" Target="revisionInfo.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presProps" Target="presProps.xml"/><Relationship Id="rId10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handoutMaster" Target="handoutMasters/handout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B684D1A8-BE3D-4E8A-89A7-0AB25957D772}" type="datetimeFigureOut">
              <a:rPr lang="en-US"/>
              <a:pPr>
                <a:defRPr/>
              </a:pPr>
              <a:t>9/10/2025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DA01B3D2-E502-4C92-924E-F70CF65E8259}" type="slidenum">
              <a:rPr lang="en-US"/>
              <a:pPr>
                <a:defRPr/>
              </a:pPr>
              <a:t>‹#›</a:t>
            </a:fld>
            <a:endParaRPr lang="en-US"/>
          </a:p>
        </p:txBody>
      </p:sp>
    </p:spTree>
    <p:extLst>
      <p:ext uri="{BB962C8B-B14F-4D97-AF65-F5344CB8AC3E}">
        <p14:creationId xmlns:p14="http://schemas.microsoft.com/office/powerpoint/2010/main" val="6743553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6C32A84-9FBC-4F9C-99EF-09FC808B93B9}" type="datetimeFigureOut">
              <a:rPr lang="en-US" smtClean="0"/>
              <a:pPr/>
              <a:t>9/10/2025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876554-C1CE-40AA-8072-9DF89AE20133}" type="slidenum">
              <a:rPr lang="en-US" smtClean="0"/>
              <a:pPr/>
              <a:t>‹#›</a:t>
            </a:fld>
            <a:endParaRPr lang="en-US"/>
          </a:p>
        </p:txBody>
      </p:sp>
    </p:spTree>
    <p:extLst>
      <p:ext uri="{BB962C8B-B14F-4D97-AF65-F5344CB8AC3E}">
        <p14:creationId xmlns:p14="http://schemas.microsoft.com/office/powerpoint/2010/main" val="12302978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990600"/>
            <a:ext cx="76200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905000" y="34290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US" dirty="0"/>
          </a:p>
        </p:txBody>
      </p:sp>
    </p:spTree>
    <p:extLst>
      <p:ext uri="{BB962C8B-B14F-4D97-AF65-F5344CB8AC3E}">
        <p14:creationId xmlns:p14="http://schemas.microsoft.com/office/powerpoint/2010/main" val="40594291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219200" y="990600"/>
            <a:ext cx="7772400" cy="990600"/>
          </a:xfrm>
          <a:prstGeom prst="rect">
            <a:avLst/>
          </a:prstGeo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219200" y="2133600"/>
            <a:ext cx="77724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7497418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0"/>
            <a:ext cx="19050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1143000" y="914400"/>
            <a:ext cx="53340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3623819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66800" y="838200"/>
            <a:ext cx="8077200" cy="838200"/>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1066800" y="1828800"/>
            <a:ext cx="7924800" cy="49530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3490926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3000" y="4419600"/>
            <a:ext cx="7772400" cy="1362075"/>
          </a:xfrm>
          <a:prstGeom prst="rect">
            <a:avLst/>
          </a:prstGeom>
        </p:spPr>
        <p:txBody>
          <a:bodyPr anchor="t"/>
          <a:lstStyle>
            <a:lvl1pPr algn="l">
              <a:defRPr sz="4000" b="1" cap="all"/>
            </a:lvl1pPr>
          </a:lstStyle>
          <a:p>
            <a:r>
              <a:rPr lang="en-US"/>
              <a:t>Click to edit Master title style</a:t>
            </a:r>
            <a:endParaRPr lang="en-US" dirty="0"/>
          </a:p>
        </p:txBody>
      </p:sp>
      <p:sp>
        <p:nvSpPr>
          <p:cNvPr id="3" name="Text Placeholder 2"/>
          <p:cNvSpPr>
            <a:spLocks noGrp="1"/>
          </p:cNvSpPr>
          <p:nvPr>
            <p:ph type="body" idx="1"/>
          </p:nvPr>
        </p:nvSpPr>
        <p:spPr>
          <a:xfrm>
            <a:off x="1143000" y="2895600"/>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8463357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43000" y="914400"/>
            <a:ext cx="7848600" cy="9144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1143000" y="1981200"/>
            <a:ext cx="3886200" cy="47545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29200" y="1981200"/>
            <a:ext cx="3886200" cy="47545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96823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3000" y="914400"/>
            <a:ext cx="7848600" cy="1143000"/>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43000" y="2133600"/>
            <a:ext cx="3886200"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819400"/>
            <a:ext cx="3886200"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05400" y="2133600"/>
            <a:ext cx="38893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05400" y="2819400"/>
            <a:ext cx="3886200"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429073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219200" y="914400"/>
            <a:ext cx="7772400" cy="91440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1152052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929636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1" y="914400"/>
            <a:ext cx="2819400" cy="10858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032250" y="914400"/>
            <a:ext cx="49593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057400"/>
            <a:ext cx="27797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2910042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914399"/>
            <a:ext cx="5486400" cy="381317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712421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alpha val="0"/>
          </a:schemeClr>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BBBFE717-B192-4E7E-9241-3DBF1FD40309}"/>
              </a:ext>
            </a:extLst>
          </p:cNvPr>
          <p:cNvSpPr>
            <a:spLocks noChangeArrowheads="1"/>
          </p:cNvSpPr>
          <p:nvPr/>
        </p:nvSpPr>
        <p:spPr bwMode="auto">
          <a:xfrm>
            <a:off x="0" y="0"/>
            <a:ext cx="9144000" cy="8382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a:p>
        </p:txBody>
      </p:sp>
      <p:pic>
        <p:nvPicPr>
          <p:cNvPr id="1028" name="Picture 28">
            <a:extLst>
              <a:ext uri="{FF2B5EF4-FFF2-40B4-BE49-F238E27FC236}">
                <a16:creationId xmlns:a16="http://schemas.microsoft.com/office/drawing/2014/main" id="{E4D16A77-ADB1-449A-87F1-D48A05B5D68B}"/>
              </a:ext>
            </a:extLst>
          </p:cNvPr>
          <p:cNvPicPr>
            <a:picLocks noChangeAspect="1" noChangeArrowheads="1"/>
          </p:cNvPicPr>
          <p:nvPr/>
        </p:nvPicPr>
        <p:blipFill>
          <a:blip r:embed="rId13">
            <a:alphaModFix/>
            <a:extLst>
              <a:ext uri="{28A0092B-C50C-407E-A947-70E740481C1C}">
                <a14:useLocalDpi xmlns:a14="http://schemas.microsoft.com/office/drawing/2010/main" val="0"/>
              </a:ext>
            </a:extLst>
          </a:blip>
          <a:srcRect/>
          <a:stretch/>
        </p:blipFill>
        <p:spPr bwMode="auto">
          <a:xfrm>
            <a:off x="76200" y="51186"/>
            <a:ext cx="1093870" cy="1244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8" name="Straight Connector 17">
            <a:extLst>
              <a:ext uri="{FF2B5EF4-FFF2-40B4-BE49-F238E27FC236}">
                <a16:creationId xmlns:a16="http://schemas.microsoft.com/office/drawing/2014/main" id="{F2504705-F4B9-4D20-9C9B-A945E7355584}"/>
              </a:ext>
            </a:extLst>
          </p:cNvPr>
          <p:cNvCxnSpPr/>
          <p:nvPr/>
        </p:nvCxnSpPr>
        <p:spPr>
          <a:xfrm>
            <a:off x="1066800" y="855663"/>
            <a:ext cx="8077200" cy="0"/>
          </a:xfrm>
          <a:prstGeom prst="line">
            <a:avLst/>
          </a:prstGeom>
          <a:ln w="25400">
            <a:noFill/>
          </a:ln>
        </p:spPr>
        <p:style>
          <a:lnRef idx="1">
            <a:schemeClr val="dk1"/>
          </a:lnRef>
          <a:fillRef idx="0">
            <a:schemeClr val="dk1"/>
          </a:fillRef>
          <a:effectRef idx="0">
            <a:schemeClr val="dk1"/>
          </a:effectRef>
          <a:fontRef idx="minor">
            <a:schemeClr val="tx1"/>
          </a:fontRef>
        </p:style>
      </p:cxnSp>
      <p:cxnSp>
        <p:nvCxnSpPr>
          <p:cNvPr id="20" name="Straight Connector 19">
            <a:extLst>
              <a:ext uri="{FF2B5EF4-FFF2-40B4-BE49-F238E27FC236}">
                <a16:creationId xmlns:a16="http://schemas.microsoft.com/office/drawing/2014/main" id="{BF265418-7D4C-4325-B462-5683F5368189}"/>
              </a:ext>
            </a:extLst>
          </p:cNvPr>
          <p:cNvCxnSpPr/>
          <p:nvPr/>
        </p:nvCxnSpPr>
        <p:spPr>
          <a:xfrm rot="5400000">
            <a:off x="-1943100" y="3848100"/>
            <a:ext cx="6019800" cy="0"/>
          </a:xfrm>
          <a:prstGeom prst="line">
            <a:avLst/>
          </a:prstGeom>
          <a:ln w="25400">
            <a:noFill/>
          </a:ln>
        </p:spPr>
        <p:style>
          <a:lnRef idx="1">
            <a:schemeClr val="dk1"/>
          </a:lnRef>
          <a:fillRef idx="0">
            <a:schemeClr val="dk1"/>
          </a:fillRef>
          <a:effectRef idx="0">
            <a:schemeClr val="dk1"/>
          </a:effectRef>
          <a:fontRef idx="minor">
            <a:schemeClr val="tx1"/>
          </a:fontRef>
        </p:style>
      </p:cxnSp>
      <p:sp>
        <p:nvSpPr>
          <p:cNvPr id="2" name="TextBox 1">
            <a:extLst>
              <a:ext uri="{FF2B5EF4-FFF2-40B4-BE49-F238E27FC236}">
                <a16:creationId xmlns:a16="http://schemas.microsoft.com/office/drawing/2014/main" id="{F29A41B8-E498-31F5-C7B8-CC7D07807266}"/>
              </a:ext>
            </a:extLst>
          </p:cNvPr>
          <p:cNvSpPr txBox="1"/>
          <p:nvPr/>
        </p:nvSpPr>
        <p:spPr>
          <a:xfrm>
            <a:off x="13536" y="1497638"/>
            <a:ext cx="1219197" cy="1569660"/>
          </a:xfrm>
          <a:prstGeom prst="rect">
            <a:avLst/>
          </a:prstGeom>
          <a:noFill/>
        </p:spPr>
        <p:txBody>
          <a:bodyPr wrap="square" rtlCol="0">
            <a:spAutoFit/>
          </a:bodyPr>
          <a:lstStyle/>
          <a:p>
            <a:r>
              <a:rPr lang="en-US" sz="1200" b="1" dirty="0"/>
              <a:t>Protecting</a:t>
            </a:r>
          </a:p>
          <a:p>
            <a:r>
              <a:rPr lang="en-US" sz="1200" b="1" dirty="0"/>
              <a:t>public health and the environment through advocacy and education since 1956. </a:t>
            </a:r>
          </a:p>
        </p:txBody>
      </p:sp>
    </p:spTree>
    <p:extLst>
      <p:ext uri="{BB962C8B-B14F-4D97-AF65-F5344CB8AC3E}">
        <p14:creationId xmlns:p14="http://schemas.microsoft.com/office/powerpoint/2010/main" val="12564356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bwMode="auto">
          <a:xfrm>
            <a:off x="1219200" y="1295400"/>
            <a:ext cx="8077200" cy="1470025"/>
          </a:xfrm>
          <a:solidFill>
            <a:schemeClr val="bg1"/>
          </a:solid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dirty="0"/>
              <a:t>Basic Wastewater Math</a:t>
            </a:r>
          </a:p>
        </p:txBody>
      </p:sp>
      <p:sp>
        <p:nvSpPr>
          <p:cNvPr id="2051" name="Subtitle 4"/>
          <p:cNvSpPr>
            <a:spLocks noGrp="1"/>
          </p:cNvSpPr>
          <p:nvPr>
            <p:ph type="subTitle"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algn="l" eaLnBrk="1" hangingPunct="1"/>
            <a:endParaRPr lang="en-US" altLang="en-US" sz="1800" b="1" dirty="0"/>
          </a:p>
          <a:p>
            <a:pPr algn="l"/>
            <a:endParaRPr lang="en-US" dirty="0"/>
          </a:p>
        </p:txBody>
      </p:sp>
      <p:sp>
        <p:nvSpPr>
          <p:cNvPr id="2" name="Rectangle 1">
            <a:extLst>
              <a:ext uri="{FF2B5EF4-FFF2-40B4-BE49-F238E27FC236}">
                <a16:creationId xmlns:a16="http://schemas.microsoft.com/office/drawing/2014/main" id="{461C3CB8-E3E5-4DDB-A49D-6A2F659174DB}"/>
              </a:ext>
            </a:extLst>
          </p:cNvPr>
          <p:cNvSpPr/>
          <p:nvPr/>
        </p:nvSpPr>
        <p:spPr>
          <a:xfrm>
            <a:off x="1143000" y="5108928"/>
            <a:ext cx="4572000" cy="1366528"/>
          </a:xfrm>
          <a:prstGeom prst="rect">
            <a:avLst/>
          </a:prstGeom>
        </p:spPr>
        <p:txBody>
          <a:bodyPr>
            <a:spAutoFit/>
          </a:bodyPr>
          <a:lstStyle/>
          <a:p>
            <a:pPr lvl="0">
              <a:spcBef>
                <a:spcPct val="20000"/>
              </a:spcBef>
            </a:pPr>
            <a:r>
              <a:rPr lang="en-US" altLang="en-US" b="1" kern="0" dirty="0">
                <a:solidFill>
                  <a:srgbClr val="000000"/>
                </a:solidFill>
                <a:latin typeface="Arial"/>
              </a:rPr>
              <a:t>NMWWA Central Short School</a:t>
            </a:r>
          </a:p>
          <a:p>
            <a:pPr>
              <a:spcBef>
                <a:spcPct val="20000"/>
              </a:spcBef>
            </a:pPr>
            <a:r>
              <a:rPr lang="en-US" b="1" dirty="0"/>
              <a:t>"Fred Ragsdale Memorial</a:t>
            </a:r>
            <a:r>
              <a:rPr lang="en-US" b="1"/>
              <a:t>" School</a:t>
            </a:r>
            <a:endParaRPr lang="en-US" altLang="en-US" b="1" kern="0" dirty="0">
              <a:solidFill>
                <a:srgbClr val="000000"/>
              </a:solidFill>
              <a:latin typeface="Arial"/>
            </a:endParaRPr>
          </a:p>
          <a:p>
            <a:pPr lvl="0">
              <a:spcBef>
                <a:spcPct val="20000"/>
              </a:spcBef>
            </a:pPr>
            <a:r>
              <a:rPr lang="en-US" altLang="en-US" b="1" kern="0" dirty="0">
                <a:solidFill>
                  <a:srgbClr val="000000"/>
                </a:solidFill>
                <a:latin typeface="Arial"/>
              </a:rPr>
              <a:t>Albuquerque, NM</a:t>
            </a:r>
          </a:p>
          <a:p>
            <a:pPr lvl="0">
              <a:spcBef>
                <a:spcPct val="20000"/>
              </a:spcBef>
            </a:pPr>
            <a:r>
              <a:rPr lang="en-US" altLang="en-US" b="1" kern="0" dirty="0">
                <a:solidFill>
                  <a:srgbClr val="000000"/>
                </a:solidFill>
                <a:latin typeface="Arial"/>
              </a:rPr>
              <a:t>September 8 – 11, 2025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286384" y="844588"/>
            <a:ext cx="8382000" cy="579438"/>
          </a:xfrm>
        </p:spPr>
        <p:txBody>
          <a:bodyPr/>
          <a:lstStyle/>
          <a:p>
            <a:pPr algn="l"/>
            <a:r>
              <a:rPr lang="en-US" dirty="0"/>
              <a:t>7.  768 </a:t>
            </a:r>
            <a:r>
              <a:rPr lang="en-US" dirty="0" err="1"/>
              <a:t>gpm</a:t>
            </a:r>
            <a:r>
              <a:rPr lang="en-US" dirty="0"/>
              <a:t> to acre-ft/day</a:t>
            </a:r>
            <a:br>
              <a:rPr lang="en-US" dirty="0"/>
            </a:br>
            <a:endParaRPr lang="en-US" dirty="0"/>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1286384" y="1567309"/>
            <a:ext cx="8458200" cy="5105400"/>
          </a:xfrm>
        </p:spPr>
        <p:txBody>
          <a:bodyPr/>
          <a:lstStyle/>
          <a:p>
            <a:r>
              <a:rPr lang="en-US" dirty="0"/>
              <a:t>Find the correct conversion factor </a:t>
            </a:r>
            <a:br>
              <a:rPr lang="en-US" dirty="0"/>
            </a:br>
            <a:r>
              <a:rPr lang="en-US" dirty="0"/>
              <a:t>(Page 3)</a:t>
            </a:r>
          </a:p>
          <a:p>
            <a:pPr marL="0" indent="0">
              <a:buNone/>
            </a:pPr>
            <a:r>
              <a:rPr lang="en-US" sz="2700" dirty="0"/>
              <a:t>1 MGD = 3.07 acre-ft/day </a:t>
            </a:r>
            <a:r>
              <a:rPr lang="en-US" sz="2700" b="1" dirty="0"/>
              <a:t>and </a:t>
            </a:r>
            <a:r>
              <a:rPr lang="en-US" sz="2700" dirty="0"/>
              <a:t>1 MGD = 694.4gpm</a:t>
            </a:r>
            <a:endParaRPr lang="en-US" sz="2700" b="1" dirty="0"/>
          </a:p>
          <a:p>
            <a:pPr marL="0" indent="0">
              <a:buNone/>
            </a:pPr>
            <a:endParaRPr lang="en-US" b="1" dirty="0"/>
          </a:p>
          <a:p>
            <a:pPr marL="0" indent="0">
              <a:buNone/>
            </a:pPr>
            <a:endParaRPr lang="en-US" dirty="0"/>
          </a:p>
        </p:txBody>
      </p:sp>
      <p:sp>
        <p:nvSpPr>
          <p:cNvPr id="11" name="TextBox 10">
            <a:extLst>
              <a:ext uri="{FF2B5EF4-FFF2-40B4-BE49-F238E27FC236}">
                <a16:creationId xmlns:a16="http://schemas.microsoft.com/office/drawing/2014/main" id="{8ACCE502-2637-4005-A55F-2745CD910FAB}"/>
              </a:ext>
            </a:extLst>
          </p:cNvPr>
          <p:cNvSpPr txBox="1"/>
          <p:nvPr/>
        </p:nvSpPr>
        <p:spPr>
          <a:xfrm>
            <a:off x="2522991" y="3745148"/>
            <a:ext cx="381000" cy="584775"/>
          </a:xfrm>
          <a:prstGeom prst="rect">
            <a:avLst/>
          </a:prstGeom>
          <a:noFill/>
        </p:spPr>
        <p:txBody>
          <a:bodyPr wrap="square" rtlCol="0">
            <a:spAutoFit/>
          </a:bodyPr>
          <a:lstStyle/>
          <a:p>
            <a:r>
              <a:rPr lang="en-US" sz="3200" dirty="0"/>
              <a:t>x</a:t>
            </a:r>
          </a:p>
        </p:txBody>
      </p:sp>
      <p:sp>
        <p:nvSpPr>
          <p:cNvPr id="12" name="TextBox 11">
            <a:extLst>
              <a:ext uri="{FF2B5EF4-FFF2-40B4-BE49-F238E27FC236}">
                <a16:creationId xmlns:a16="http://schemas.microsoft.com/office/drawing/2014/main" id="{70D9F017-D0C9-4D06-98B3-169B2DCE8835}"/>
              </a:ext>
            </a:extLst>
          </p:cNvPr>
          <p:cNvSpPr txBox="1"/>
          <p:nvPr/>
        </p:nvSpPr>
        <p:spPr>
          <a:xfrm>
            <a:off x="2811196" y="3592749"/>
            <a:ext cx="2666188" cy="1569660"/>
          </a:xfrm>
          <a:prstGeom prst="rect">
            <a:avLst/>
          </a:prstGeom>
          <a:noFill/>
        </p:spPr>
        <p:txBody>
          <a:bodyPr wrap="square" rtlCol="0">
            <a:spAutoFit/>
          </a:bodyPr>
          <a:lstStyle/>
          <a:p>
            <a:r>
              <a:rPr lang="en-US" sz="3200" u="sng" dirty="0"/>
              <a:t>    1 MGD</a:t>
            </a:r>
            <a:r>
              <a:rPr lang="en-US" sz="2400" u="sng" dirty="0"/>
              <a:t>__</a:t>
            </a:r>
            <a:br>
              <a:rPr lang="en-US" sz="3200" u="sng" dirty="0"/>
            </a:br>
            <a:r>
              <a:rPr lang="en-US" sz="3200" dirty="0"/>
              <a:t> 694.4 </a:t>
            </a:r>
            <a:r>
              <a:rPr lang="en-US" sz="3200" dirty="0" err="1"/>
              <a:t>gpm</a:t>
            </a:r>
            <a:br>
              <a:rPr lang="en-US" sz="3200" dirty="0"/>
            </a:br>
            <a:endParaRPr lang="en-US" sz="3200" u="sng" dirty="0"/>
          </a:p>
        </p:txBody>
      </p:sp>
      <p:sp>
        <p:nvSpPr>
          <p:cNvPr id="13" name="TextBox 12">
            <a:extLst>
              <a:ext uri="{FF2B5EF4-FFF2-40B4-BE49-F238E27FC236}">
                <a16:creationId xmlns:a16="http://schemas.microsoft.com/office/drawing/2014/main" id="{388773B4-6D0C-4B79-8CE8-D048FB4A9712}"/>
              </a:ext>
            </a:extLst>
          </p:cNvPr>
          <p:cNvSpPr txBox="1"/>
          <p:nvPr/>
        </p:nvSpPr>
        <p:spPr>
          <a:xfrm>
            <a:off x="762000" y="3581400"/>
            <a:ext cx="2004507" cy="1077218"/>
          </a:xfrm>
          <a:prstGeom prst="rect">
            <a:avLst/>
          </a:prstGeom>
          <a:noFill/>
        </p:spPr>
        <p:txBody>
          <a:bodyPr wrap="square" rtlCol="0">
            <a:spAutoFit/>
          </a:bodyPr>
          <a:lstStyle/>
          <a:p>
            <a:r>
              <a:rPr lang="en-US" sz="3200" u="sng" dirty="0"/>
              <a:t>768 </a:t>
            </a:r>
            <a:r>
              <a:rPr lang="en-US" sz="3200" u="sng" dirty="0" err="1"/>
              <a:t>gpm</a:t>
            </a:r>
            <a:br>
              <a:rPr lang="en-US" sz="3200" dirty="0"/>
            </a:br>
            <a:r>
              <a:rPr lang="en-US" sz="3200" dirty="0"/>
              <a:t>      1</a:t>
            </a:r>
            <a:endParaRPr lang="en-US" sz="3200" u="sng" dirty="0"/>
          </a:p>
        </p:txBody>
      </p:sp>
      <p:sp>
        <p:nvSpPr>
          <p:cNvPr id="14" name="TextBox 13">
            <a:extLst>
              <a:ext uri="{FF2B5EF4-FFF2-40B4-BE49-F238E27FC236}">
                <a16:creationId xmlns:a16="http://schemas.microsoft.com/office/drawing/2014/main" id="{A0024369-C468-49F4-A344-564C09F3556B}"/>
              </a:ext>
            </a:extLst>
          </p:cNvPr>
          <p:cNvSpPr txBox="1"/>
          <p:nvPr/>
        </p:nvSpPr>
        <p:spPr>
          <a:xfrm>
            <a:off x="1210463" y="5199697"/>
            <a:ext cx="2742441" cy="584775"/>
          </a:xfrm>
          <a:prstGeom prst="rect">
            <a:avLst/>
          </a:prstGeom>
          <a:noFill/>
        </p:spPr>
        <p:txBody>
          <a:bodyPr wrap="square" rtlCol="0">
            <a:spAutoFit/>
          </a:bodyPr>
          <a:lstStyle/>
          <a:p>
            <a:r>
              <a:rPr lang="en-US" sz="3200" dirty="0"/>
              <a:t>3.4 ac-ft/day</a:t>
            </a:r>
            <a:endParaRPr lang="en-US" sz="3200" baseline="30000" dirty="0"/>
          </a:p>
        </p:txBody>
      </p:sp>
      <p:sp>
        <p:nvSpPr>
          <p:cNvPr id="16" name="TextBox 15">
            <a:extLst>
              <a:ext uri="{FF2B5EF4-FFF2-40B4-BE49-F238E27FC236}">
                <a16:creationId xmlns:a16="http://schemas.microsoft.com/office/drawing/2014/main" id="{49132294-90F6-4AAB-97C5-A0F9E2FC6272}"/>
              </a:ext>
            </a:extLst>
          </p:cNvPr>
          <p:cNvSpPr txBox="1"/>
          <p:nvPr/>
        </p:nvSpPr>
        <p:spPr>
          <a:xfrm>
            <a:off x="822978" y="5199698"/>
            <a:ext cx="381000" cy="584775"/>
          </a:xfrm>
          <a:prstGeom prst="rect">
            <a:avLst/>
          </a:prstGeom>
          <a:noFill/>
        </p:spPr>
        <p:txBody>
          <a:bodyPr wrap="square" rtlCol="0">
            <a:spAutoFit/>
          </a:bodyPr>
          <a:lstStyle/>
          <a:p>
            <a:r>
              <a:rPr lang="en-US" sz="3200" dirty="0"/>
              <a:t>=</a:t>
            </a:r>
          </a:p>
        </p:txBody>
      </p:sp>
      <p:cxnSp>
        <p:nvCxnSpPr>
          <p:cNvPr id="18" name="Straight Connector 17">
            <a:extLst>
              <a:ext uri="{FF2B5EF4-FFF2-40B4-BE49-F238E27FC236}">
                <a16:creationId xmlns:a16="http://schemas.microsoft.com/office/drawing/2014/main" id="{8960D1BF-4E48-47E6-AE3B-ECCFE9A14845}"/>
              </a:ext>
            </a:extLst>
          </p:cNvPr>
          <p:cNvCxnSpPr>
            <a:cxnSpLocks/>
          </p:cNvCxnSpPr>
          <p:nvPr/>
        </p:nvCxnSpPr>
        <p:spPr>
          <a:xfrm flipH="1">
            <a:off x="4059046" y="4310695"/>
            <a:ext cx="940794" cy="268070"/>
          </a:xfrm>
          <a:prstGeom prst="line">
            <a:avLst/>
          </a:prstGeom>
        </p:spPr>
        <p:style>
          <a:lnRef idx="2">
            <a:schemeClr val="dk1"/>
          </a:lnRef>
          <a:fillRef idx="0">
            <a:schemeClr val="dk1"/>
          </a:fillRef>
          <a:effectRef idx="1">
            <a:schemeClr val="dk1"/>
          </a:effectRef>
          <a:fontRef idx="minor">
            <a:schemeClr val="tx1"/>
          </a:fontRef>
        </p:style>
      </p:cxnSp>
      <p:cxnSp>
        <p:nvCxnSpPr>
          <p:cNvPr id="20" name="Straight Connector 19">
            <a:extLst>
              <a:ext uri="{FF2B5EF4-FFF2-40B4-BE49-F238E27FC236}">
                <a16:creationId xmlns:a16="http://schemas.microsoft.com/office/drawing/2014/main" id="{FF33442C-BD4B-412F-85AD-BE219BE64C10}"/>
              </a:ext>
            </a:extLst>
          </p:cNvPr>
          <p:cNvCxnSpPr>
            <a:cxnSpLocks/>
          </p:cNvCxnSpPr>
          <p:nvPr/>
        </p:nvCxnSpPr>
        <p:spPr>
          <a:xfrm flipH="1">
            <a:off x="1652236" y="3808098"/>
            <a:ext cx="866141" cy="228315"/>
          </a:xfrm>
          <a:prstGeom prst="line">
            <a:avLst/>
          </a:prstGeom>
        </p:spPr>
        <p:style>
          <a:lnRef idx="2">
            <a:schemeClr val="dk1"/>
          </a:lnRef>
          <a:fillRef idx="0">
            <a:schemeClr val="dk1"/>
          </a:fillRef>
          <a:effectRef idx="1">
            <a:schemeClr val="dk1"/>
          </a:effectRef>
          <a:fontRef idx="minor">
            <a:schemeClr val="tx1"/>
          </a:fontRef>
        </p:style>
      </p:cxnSp>
      <p:sp>
        <p:nvSpPr>
          <p:cNvPr id="15" name="TextBox 14">
            <a:extLst>
              <a:ext uri="{FF2B5EF4-FFF2-40B4-BE49-F238E27FC236}">
                <a16:creationId xmlns:a16="http://schemas.microsoft.com/office/drawing/2014/main" id="{737B5042-2A69-459D-992A-4BE7074B97AE}"/>
              </a:ext>
            </a:extLst>
          </p:cNvPr>
          <p:cNvSpPr txBox="1"/>
          <p:nvPr/>
        </p:nvSpPr>
        <p:spPr>
          <a:xfrm>
            <a:off x="5063096" y="3775926"/>
            <a:ext cx="381000" cy="584775"/>
          </a:xfrm>
          <a:prstGeom prst="rect">
            <a:avLst/>
          </a:prstGeom>
          <a:noFill/>
        </p:spPr>
        <p:txBody>
          <a:bodyPr wrap="square" rtlCol="0">
            <a:spAutoFit/>
          </a:bodyPr>
          <a:lstStyle/>
          <a:p>
            <a:r>
              <a:rPr lang="en-US" sz="3200" dirty="0"/>
              <a:t>x</a:t>
            </a:r>
          </a:p>
        </p:txBody>
      </p:sp>
      <p:sp>
        <p:nvSpPr>
          <p:cNvPr id="17" name="TextBox 16">
            <a:extLst>
              <a:ext uri="{FF2B5EF4-FFF2-40B4-BE49-F238E27FC236}">
                <a16:creationId xmlns:a16="http://schemas.microsoft.com/office/drawing/2014/main" id="{D2395E17-4B2F-470A-A368-E257DACDD550}"/>
              </a:ext>
            </a:extLst>
          </p:cNvPr>
          <p:cNvSpPr txBox="1"/>
          <p:nvPr/>
        </p:nvSpPr>
        <p:spPr>
          <a:xfrm>
            <a:off x="5507351" y="3537429"/>
            <a:ext cx="2666189" cy="1631216"/>
          </a:xfrm>
          <a:prstGeom prst="rect">
            <a:avLst/>
          </a:prstGeom>
          <a:noFill/>
        </p:spPr>
        <p:txBody>
          <a:bodyPr wrap="square" rtlCol="0">
            <a:spAutoFit/>
          </a:bodyPr>
          <a:lstStyle/>
          <a:p>
            <a:r>
              <a:rPr lang="en-US" sz="3600" u="sng" dirty="0"/>
              <a:t> </a:t>
            </a:r>
            <a:r>
              <a:rPr lang="en-US" sz="3200" u="sng" dirty="0"/>
              <a:t>3.07ac-ft/day</a:t>
            </a:r>
            <a:br>
              <a:rPr lang="en-US" sz="3200" u="sng" dirty="0"/>
            </a:br>
            <a:r>
              <a:rPr lang="en-US" sz="3200" dirty="0"/>
              <a:t>    1 MGD</a:t>
            </a:r>
            <a:br>
              <a:rPr lang="en-US" sz="3200" dirty="0"/>
            </a:br>
            <a:endParaRPr lang="en-US" sz="3200" u="sng" dirty="0"/>
          </a:p>
        </p:txBody>
      </p:sp>
      <p:cxnSp>
        <p:nvCxnSpPr>
          <p:cNvPr id="19" name="Straight Connector 18">
            <a:extLst>
              <a:ext uri="{FF2B5EF4-FFF2-40B4-BE49-F238E27FC236}">
                <a16:creationId xmlns:a16="http://schemas.microsoft.com/office/drawing/2014/main" id="{7EE3BB29-4C54-438D-BED6-2D4EE238048E}"/>
              </a:ext>
            </a:extLst>
          </p:cNvPr>
          <p:cNvCxnSpPr>
            <a:cxnSpLocks/>
          </p:cNvCxnSpPr>
          <p:nvPr/>
        </p:nvCxnSpPr>
        <p:spPr>
          <a:xfrm flipH="1">
            <a:off x="3673893" y="3768343"/>
            <a:ext cx="940794" cy="268070"/>
          </a:xfrm>
          <a:prstGeom prst="line">
            <a:avLst/>
          </a:prstGeom>
        </p:spPr>
        <p:style>
          <a:lnRef idx="2">
            <a:schemeClr val="dk1"/>
          </a:lnRef>
          <a:fillRef idx="0">
            <a:schemeClr val="dk1"/>
          </a:fillRef>
          <a:effectRef idx="1">
            <a:schemeClr val="dk1"/>
          </a:effectRef>
          <a:fontRef idx="minor">
            <a:schemeClr val="tx1"/>
          </a:fontRef>
        </p:style>
      </p:cxnSp>
      <p:cxnSp>
        <p:nvCxnSpPr>
          <p:cNvPr id="21" name="Straight Connector 20">
            <a:extLst>
              <a:ext uri="{FF2B5EF4-FFF2-40B4-BE49-F238E27FC236}">
                <a16:creationId xmlns:a16="http://schemas.microsoft.com/office/drawing/2014/main" id="{05553FF0-F517-4643-888E-26CF04D1220C}"/>
              </a:ext>
            </a:extLst>
          </p:cNvPr>
          <p:cNvCxnSpPr>
            <a:cxnSpLocks/>
          </p:cNvCxnSpPr>
          <p:nvPr/>
        </p:nvCxnSpPr>
        <p:spPr>
          <a:xfrm flipH="1">
            <a:off x="6396521" y="4226666"/>
            <a:ext cx="940794" cy="268070"/>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470835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6"/>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6" grpId="0"/>
      <p:bldP spid="15" grpId="0"/>
      <p:bldP spid="1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295400" y="783776"/>
            <a:ext cx="8298910" cy="579438"/>
          </a:xfrm>
        </p:spPr>
        <p:txBody>
          <a:bodyPr/>
          <a:lstStyle/>
          <a:p>
            <a:pPr algn="l"/>
            <a:r>
              <a:rPr lang="en-US" dirty="0"/>
              <a:t>8.	5.6 MGD to </a:t>
            </a:r>
            <a:r>
              <a:rPr lang="en-US" dirty="0" err="1"/>
              <a:t>cfs</a:t>
            </a:r>
            <a:br>
              <a:rPr lang="en-US" dirty="0"/>
            </a:br>
            <a:endParaRPr lang="en-US" dirty="0"/>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1139096" y="1550939"/>
            <a:ext cx="8222710" cy="5105400"/>
          </a:xfrm>
        </p:spPr>
        <p:txBody>
          <a:bodyPr/>
          <a:lstStyle/>
          <a:p>
            <a:r>
              <a:rPr lang="en-US" dirty="0"/>
              <a:t>Find the correct conversion factor </a:t>
            </a:r>
            <a:br>
              <a:rPr lang="en-US" dirty="0"/>
            </a:br>
            <a:r>
              <a:rPr lang="en-US" dirty="0"/>
              <a:t>(Page 3)</a:t>
            </a:r>
          </a:p>
          <a:p>
            <a:pPr marL="0" indent="0">
              <a:buNone/>
            </a:pPr>
            <a:r>
              <a:rPr lang="en-US" sz="3000" dirty="0"/>
              <a:t>1 ft</a:t>
            </a:r>
            <a:r>
              <a:rPr lang="en-US" sz="3000" baseline="30000" dirty="0"/>
              <a:t>3</a:t>
            </a:r>
            <a:r>
              <a:rPr lang="en-US" sz="3000" dirty="0"/>
              <a:t>/sec = 0.6463 MGD </a:t>
            </a:r>
            <a:r>
              <a:rPr lang="en-US" sz="3000" b="1" dirty="0"/>
              <a:t>or </a:t>
            </a:r>
            <a:r>
              <a:rPr lang="en-US" sz="3000" dirty="0"/>
              <a:t>1 MGD = 1.547 </a:t>
            </a:r>
            <a:r>
              <a:rPr lang="en-US" sz="3000" dirty="0" err="1"/>
              <a:t>cfs</a:t>
            </a:r>
            <a:endParaRPr lang="en-US" sz="3000" b="1" dirty="0"/>
          </a:p>
          <a:p>
            <a:pPr marL="0" indent="0">
              <a:buNone/>
            </a:pPr>
            <a:endParaRPr lang="en-US" b="1" dirty="0"/>
          </a:p>
          <a:p>
            <a:pPr marL="0" indent="0">
              <a:buNone/>
            </a:pPr>
            <a:endParaRPr lang="en-US" dirty="0"/>
          </a:p>
        </p:txBody>
      </p:sp>
      <p:sp>
        <p:nvSpPr>
          <p:cNvPr id="11" name="TextBox 10">
            <a:extLst>
              <a:ext uri="{FF2B5EF4-FFF2-40B4-BE49-F238E27FC236}">
                <a16:creationId xmlns:a16="http://schemas.microsoft.com/office/drawing/2014/main" id="{8ACCE502-2637-4005-A55F-2745CD910FAB}"/>
              </a:ext>
            </a:extLst>
          </p:cNvPr>
          <p:cNvSpPr txBox="1"/>
          <p:nvPr/>
        </p:nvSpPr>
        <p:spPr>
          <a:xfrm>
            <a:off x="2950116" y="3733799"/>
            <a:ext cx="381000" cy="646331"/>
          </a:xfrm>
          <a:prstGeom prst="rect">
            <a:avLst/>
          </a:prstGeom>
          <a:noFill/>
        </p:spPr>
        <p:txBody>
          <a:bodyPr wrap="square" rtlCol="0">
            <a:spAutoFit/>
          </a:bodyPr>
          <a:lstStyle/>
          <a:p>
            <a:r>
              <a:rPr lang="en-US" sz="3600" dirty="0"/>
              <a:t>x</a:t>
            </a:r>
          </a:p>
        </p:txBody>
      </p:sp>
      <p:sp>
        <p:nvSpPr>
          <p:cNvPr id="12" name="TextBox 11">
            <a:extLst>
              <a:ext uri="{FF2B5EF4-FFF2-40B4-BE49-F238E27FC236}">
                <a16:creationId xmlns:a16="http://schemas.microsoft.com/office/drawing/2014/main" id="{70D9F017-D0C9-4D06-98B3-169B2DCE8835}"/>
              </a:ext>
            </a:extLst>
          </p:cNvPr>
          <p:cNvSpPr txBox="1"/>
          <p:nvPr/>
        </p:nvSpPr>
        <p:spPr>
          <a:xfrm>
            <a:off x="3353121" y="3552735"/>
            <a:ext cx="2993484" cy="1754326"/>
          </a:xfrm>
          <a:prstGeom prst="rect">
            <a:avLst/>
          </a:prstGeom>
          <a:noFill/>
        </p:spPr>
        <p:txBody>
          <a:bodyPr wrap="square" rtlCol="0">
            <a:spAutoFit/>
          </a:bodyPr>
          <a:lstStyle/>
          <a:p>
            <a:r>
              <a:rPr lang="en-US" sz="3600" u="sng" dirty="0"/>
              <a:t>  1 ft</a:t>
            </a:r>
            <a:r>
              <a:rPr lang="en-US" sz="3600" u="sng" baseline="30000" dirty="0"/>
              <a:t>3</a:t>
            </a:r>
            <a:r>
              <a:rPr lang="en-US" sz="3600" u="sng" dirty="0"/>
              <a:t>/sec</a:t>
            </a:r>
            <a:r>
              <a:rPr lang="en-US" sz="2800" u="sng" dirty="0"/>
              <a:t>___</a:t>
            </a:r>
            <a:br>
              <a:rPr lang="en-US" sz="3600" u="sng" dirty="0"/>
            </a:br>
            <a:r>
              <a:rPr lang="en-US" sz="3600" dirty="0"/>
              <a:t> 0.6463 MGD</a:t>
            </a:r>
            <a:br>
              <a:rPr lang="en-US" sz="3600" dirty="0"/>
            </a:br>
            <a:endParaRPr lang="en-US" sz="3600" u="sng" dirty="0"/>
          </a:p>
        </p:txBody>
      </p:sp>
      <p:sp>
        <p:nvSpPr>
          <p:cNvPr id="13" name="TextBox 12">
            <a:extLst>
              <a:ext uri="{FF2B5EF4-FFF2-40B4-BE49-F238E27FC236}">
                <a16:creationId xmlns:a16="http://schemas.microsoft.com/office/drawing/2014/main" id="{388773B4-6D0C-4B79-8CE8-D048FB4A9712}"/>
              </a:ext>
            </a:extLst>
          </p:cNvPr>
          <p:cNvSpPr txBox="1"/>
          <p:nvPr/>
        </p:nvSpPr>
        <p:spPr>
          <a:xfrm>
            <a:off x="762000" y="3581400"/>
            <a:ext cx="2479136" cy="1200329"/>
          </a:xfrm>
          <a:prstGeom prst="rect">
            <a:avLst/>
          </a:prstGeom>
          <a:noFill/>
        </p:spPr>
        <p:txBody>
          <a:bodyPr wrap="square" rtlCol="0">
            <a:spAutoFit/>
          </a:bodyPr>
          <a:lstStyle/>
          <a:p>
            <a:r>
              <a:rPr lang="en-US" sz="3600" u="sng" dirty="0"/>
              <a:t>5.6 MGD</a:t>
            </a:r>
            <a:br>
              <a:rPr lang="en-US" sz="3600" dirty="0"/>
            </a:br>
            <a:r>
              <a:rPr lang="en-US" sz="3600" dirty="0"/>
              <a:t>       1</a:t>
            </a:r>
            <a:endParaRPr lang="en-US" sz="3600" u="sng" dirty="0"/>
          </a:p>
        </p:txBody>
      </p:sp>
      <p:sp>
        <p:nvSpPr>
          <p:cNvPr id="14" name="TextBox 13">
            <a:extLst>
              <a:ext uri="{FF2B5EF4-FFF2-40B4-BE49-F238E27FC236}">
                <a16:creationId xmlns:a16="http://schemas.microsoft.com/office/drawing/2014/main" id="{A0024369-C468-49F4-A344-564C09F3556B}"/>
              </a:ext>
            </a:extLst>
          </p:cNvPr>
          <p:cNvSpPr txBox="1"/>
          <p:nvPr/>
        </p:nvSpPr>
        <p:spPr>
          <a:xfrm>
            <a:off x="6616808" y="3733798"/>
            <a:ext cx="2742441" cy="646331"/>
          </a:xfrm>
          <a:prstGeom prst="rect">
            <a:avLst/>
          </a:prstGeom>
          <a:noFill/>
        </p:spPr>
        <p:txBody>
          <a:bodyPr wrap="square" rtlCol="0">
            <a:spAutoFit/>
          </a:bodyPr>
          <a:lstStyle/>
          <a:p>
            <a:r>
              <a:rPr lang="en-US" sz="3600" dirty="0"/>
              <a:t>8.66 ft</a:t>
            </a:r>
            <a:r>
              <a:rPr lang="en-US" sz="3600" baseline="30000" dirty="0"/>
              <a:t>3</a:t>
            </a:r>
            <a:r>
              <a:rPr lang="en-US" sz="3600" dirty="0"/>
              <a:t>/sec</a:t>
            </a:r>
            <a:endParaRPr lang="en-US" sz="3600" baseline="30000" dirty="0"/>
          </a:p>
        </p:txBody>
      </p:sp>
      <p:sp>
        <p:nvSpPr>
          <p:cNvPr id="16" name="TextBox 15">
            <a:extLst>
              <a:ext uri="{FF2B5EF4-FFF2-40B4-BE49-F238E27FC236}">
                <a16:creationId xmlns:a16="http://schemas.microsoft.com/office/drawing/2014/main" id="{49132294-90F6-4AAB-97C5-A0F9E2FC6272}"/>
              </a:ext>
            </a:extLst>
          </p:cNvPr>
          <p:cNvSpPr txBox="1"/>
          <p:nvPr/>
        </p:nvSpPr>
        <p:spPr>
          <a:xfrm>
            <a:off x="6217190" y="3745148"/>
            <a:ext cx="381000" cy="646331"/>
          </a:xfrm>
          <a:prstGeom prst="rect">
            <a:avLst/>
          </a:prstGeom>
          <a:noFill/>
        </p:spPr>
        <p:txBody>
          <a:bodyPr wrap="square" rtlCol="0">
            <a:spAutoFit/>
          </a:bodyPr>
          <a:lstStyle/>
          <a:p>
            <a:r>
              <a:rPr lang="en-US" sz="3600" dirty="0"/>
              <a:t>=</a:t>
            </a:r>
          </a:p>
        </p:txBody>
      </p:sp>
      <p:cxnSp>
        <p:nvCxnSpPr>
          <p:cNvPr id="18" name="Straight Connector 17">
            <a:extLst>
              <a:ext uri="{FF2B5EF4-FFF2-40B4-BE49-F238E27FC236}">
                <a16:creationId xmlns:a16="http://schemas.microsoft.com/office/drawing/2014/main" id="{8960D1BF-4E48-47E6-AE3B-ECCFE9A14845}"/>
              </a:ext>
            </a:extLst>
          </p:cNvPr>
          <p:cNvCxnSpPr>
            <a:cxnSpLocks/>
          </p:cNvCxnSpPr>
          <p:nvPr/>
        </p:nvCxnSpPr>
        <p:spPr>
          <a:xfrm flipH="1">
            <a:off x="4994545" y="4337418"/>
            <a:ext cx="1277869" cy="168377"/>
          </a:xfrm>
          <a:prstGeom prst="line">
            <a:avLst/>
          </a:prstGeom>
        </p:spPr>
        <p:style>
          <a:lnRef idx="2">
            <a:schemeClr val="dk1"/>
          </a:lnRef>
          <a:fillRef idx="0">
            <a:schemeClr val="dk1"/>
          </a:fillRef>
          <a:effectRef idx="1">
            <a:schemeClr val="dk1"/>
          </a:effectRef>
          <a:fontRef idx="minor">
            <a:schemeClr val="tx1"/>
          </a:fontRef>
        </p:style>
      </p:cxnSp>
      <p:cxnSp>
        <p:nvCxnSpPr>
          <p:cNvPr id="20" name="Straight Connector 19">
            <a:extLst>
              <a:ext uri="{FF2B5EF4-FFF2-40B4-BE49-F238E27FC236}">
                <a16:creationId xmlns:a16="http://schemas.microsoft.com/office/drawing/2014/main" id="{FF33442C-BD4B-412F-85AD-BE219BE64C10}"/>
              </a:ext>
            </a:extLst>
          </p:cNvPr>
          <p:cNvCxnSpPr>
            <a:cxnSpLocks/>
          </p:cNvCxnSpPr>
          <p:nvPr/>
        </p:nvCxnSpPr>
        <p:spPr>
          <a:xfrm flipH="1">
            <a:off x="1652236" y="3886200"/>
            <a:ext cx="1214790" cy="150213"/>
          </a:xfrm>
          <a:prstGeom prst="line">
            <a:avLst/>
          </a:prstGeom>
        </p:spPr>
        <p:style>
          <a:lnRef idx="2">
            <a:schemeClr val="dk1"/>
          </a:lnRef>
          <a:fillRef idx="0">
            <a:schemeClr val="dk1"/>
          </a:fillRef>
          <a:effectRef idx="1">
            <a:schemeClr val="dk1"/>
          </a:effectRef>
          <a:fontRef idx="minor">
            <a:schemeClr val="tx1"/>
          </a:fontRef>
        </p:style>
      </p:cxnSp>
      <p:pic>
        <p:nvPicPr>
          <p:cNvPr id="4" name="Picture 3">
            <a:extLst>
              <a:ext uri="{FF2B5EF4-FFF2-40B4-BE49-F238E27FC236}">
                <a16:creationId xmlns:a16="http://schemas.microsoft.com/office/drawing/2014/main" id="{9E3CC5AE-342E-F448-D10D-FD566871D639}"/>
              </a:ext>
            </a:extLst>
          </p:cNvPr>
          <p:cNvPicPr>
            <a:picLocks noChangeAspect="1"/>
          </p:cNvPicPr>
          <p:nvPr/>
        </p:nvPicPr>
        <p:blipFill>
          <a:blip r:embed="rId2"/>
          <a:stretch>
            <a:fillRect/>
          </a:stretch>
        </p:blipFill>
        <p:spPr>
          <a:xfrm>
            <a:off x="566793" y="4978304"/>
            <a:ext cx="2664183" cy="1511939"/>
          </a:xfrm>
          <a:prstGeom prst="rect">
            <a:avLst/>
          </a:prstGeom>
        </p:spPr>
      </p:pic>
      <p:sp>
        <p:nvSpPr>
          <p:cNvPr id="9" name="TextBox 8">
            <a:extLst>
              <a:ext uri="{FF2B5EF4-FFF2-40B4-BE49-F238E27FC236}">
                <a16:creationId xmlns:a16="http://schemas.microsoft.com/office/drawing/2014/main" id="{98A2DF86-EA24-374B-5559-62E775DCD34D}"/>
              </a:ext>
            </a:extLst>
          </p:cNvPr>
          <p:cNvSpPr txBox="1"/>
          <p:nvPr/>
        </p:nvSpPr>
        <p:spPr>
          <a:xfrm>
            <a:off x="3429000" y="5070277"/>
            <a:ext cx="2939610" cy="1200329"/>
          </a:xfrm>
          <a:prstGeom prst="rect">
            <a:avLst/>
          </a:prstGeom>
          <a:noFill/>
        </p:spPr>
        <p:txBody>
          <a:bodyPr wrap="square" rtlCol="0">
            <a:spAutoFit/>
          </a:bodyPr>
          <a:lstStyle/>
          <a:p>
            <a:r>
              <a:rPr lang="en-US" sz="3600" u="sng" dirty="0"/>
              <a:t>1.547 ft</a:t>
            </a:r>
            <a:r>
              <a:rPr lang="en-US" sz="3200" u="sng" baseline="30000" dirty="0"/>
              <a:t>3</a:t>
            </a:r>
            <a:r>
              <a:rPr lang="en-US" sz="3600" u="sng" dirty="0"/>
              <a:t>/sec</a:t>
            </a:r>
          </a:p>
          <a:p>
            <a:r>
              <a:rPr lang="en-US" sz="3600" dirty="0"/>
              <a:t>    1 MGD</a:t>
            </a:r>
          </a:p>
        </p:txBody>
      </p:sp>
      <p:cxnSp>
        <p:nvCxnSpPr>
          <p:cNvPr id="10" name="Straight Connector 9">
            <a:extLst>
              <a:ext uri="{FF2B5EF4-FFF2-40B4-BE49-F238E27FC236}">
                <a16:creationId xmlns:a16="http://schemas.microsoft.com/office/drawing/2014/main" id="{4232953D-AF78-41AE-48C8-707234CCF46F}"/>
              </a:ext>
            </a:extLst>
          </p:cNvPr>
          <p:cNvCxnSpPr>
            <a:cxnSpLocks/>
          </p:cNvCxnSpPr>
          <p:nvPr/>
        </p:nvCxnSpPr>
        <p:spPr>
          <a:xfrm flipH="1">
            <a:off x="1541231" y="5307061"/>
            <a:ext cx="1214790" cy="150213"/>
          </a:xfrm>
          <a:prstGeom prst="line">
            <a:avLst/>
          </a:prstGeom>
        </p:spPr>
        <p:style>
          <a:lnRef idx="2">
            <a:schemeClr val="dk1"/>
          </a:lnRef>
          <a:fillRef idx="0">
            <a:schemeClr val="dk1"/>
          </a:fillRef>
          <a:effectRef idx="1">
            <a:schemeClr val="dk1"/>
          </a:effectRef>
          <a:fontRef idx="minor">
            <a:schemeClr val="tx1"/>
          </a:fontRef>
        </p:style>
      </p:cxnSp>
      <p:cxnSp>
        <p:nvCxnSpPr>
          <p:cNvPr id="15" name="Straight Connector 14">
            <a:extLst>
              <a:ext uri="{FF2B5EF4-FFF2-40B4-BE49-F238E27FC236}">
                <a16:creationId xmlns:a16="http://schemas.microsoft.com/office/drawing/2014/main" id="{84EF3F92-BA27-5D21-675C-FCD5DF54CF44}"/>
              </a:ext>
            </a:extLst>
          </p:cNvPr>
          <p:cNvCxnSpPr>
            <a:cxnSpLocks/>
          </p:cNvCxnSpPr>
          <p:nvPr/>
        </p:nvCxnSpPr>
        <p:spPr>
          <a:xfrm flipH="1">
            <a:off x="4326643" y="5846996"/>
            <a:ext cx="1214790" cy="150213"/>
          </a:xfrm>
          <a:prstGeom prst="line">
            <a:avLst/>
          </a:prstGeom>
        </p:spPr>
        <p:style>
          <a:lnRef idx="2">
            <a:schemeClr val="dk1"/>
          </a:lnRef>
          <a:fillRef idx="0">
            <a:schemeClr val="dk1"/>
          </a:fillRef>
          <a:effectRef idx="1">
            <a:schemeClr val="dk1"/>
          </a:effectRef>
          <a:fontRef idx="minor">
            <a:schemeClr val="tx1"/>
          </a:fontRef>
        </p:style>
      </p:cxnSp>
      <p:sp>
        <p:nvSpPr>
          <p:cNvPr id="17" name="TextBox 16">
            <a:extLst>
              <a:ext uri="{FF2B5EF4-FFF2-40B4-BE49-F238E27FC236}">
                <a16:creationId xmlns:a16="http://schemas.microsoft.com/office/drawing/2014/main" id="{3DFEEA09-21D3-49E0-9D5E-7A0DF61856B3}"/>
              </a:ext>
            </a:extLst>
          </p:cNvPr>
          <p:cNvSpPr txBox="1"/>
          <p:nvPr/>
        </p:nvSpPr>
        <p:spPr>
          <a:xfrm>
            <a:off x="2974073" y="5253863"/>
            <a:ext cx="381000" cy="646331"/>
          </a:xfrm>
          <a:prstGeom prst="rect">
            <a:avLst/>
          </a:prstGeom>
          <a:noFill/>
        </p:spPr>
        <p:txBody>
          <a:bodyPr wrap="square" rtlCol="0">
            <a:spAutoFit/>
          </a:bodyPr>
          <a:lstStyle/>
          <a:p>
            <a:r>
              <a:rPr lang="en-US" sz="3600" dirty="0"/>
              <a:t>x</a:t>
            </a:r>
          </a:p>
        </p:txBody>
      </p:sp>
      <p:sp>
        <p:nvSpPr>
          <p:cNvPr id="23" name="TextBox 22">
            <a:extLst>
              <a:ext uri="{FF2B5EF4-FFF2-40B4-BE49-F238E27FC236}">
                <a16:creationId xmlns:a16="http://schemas.microsoft.com/office/drawing/2014/main" id="{14556F1A-6B4B-938A-197A-442C7B7762E5}"/>
              </a:ext>
            </a:extLst>
          </p:cNvPr>
          <p:cNvSpPr txBox="1"/>
          <p:nvPr/>
        </p:nvSpPr>
        <p:spPr>
          <a:xfrm>
            <a:off x="6500760" y="5271481"/>
            <a:ext cx="2742441" cy="646331"/>
          </a:xfrm>
          <a:prstGeom prst="rect">
            <a:avLst/>
          </a:prstGeom>
          <a:noFill/>
        </p:spPr>
        <p:txBody>
          <a:bodyPr wrap="square" rtlCol="0">
            <a:spAutoFit/>
          </a:bodyPr>
          <a:lstStyle/>
          <a:p>
            <a:r>
              <a:rPr lang="en-US" sz="3600" dirty="0"/>
              <a:t>8.66 ft</a:t>
            </a:r>
            <a:r>
              <a:rPr lang="en-US" sz="3600" baseline="30000" dirty="0"/>
              <a:t>3</a:t>
            </a:r>
            <a:r>
              <a:rPr lang="en-US" sz="3600" dirty="0"/>
              <a:t>/sec</a:t>
            </a:r>
            <a:endParaRPr lang="en-US" sz="3600" baseline="30000" dirty="0"/>
          </a:p>
        </p:txBody>
      </p:sp>
      <p:sp>
        <p:nvSpPr>
          <p:cNvPr id="24" name="TextBox 23">
            <a:extLst>
              <a:ext uri="{FF2B5EF4-FFF2-40B4-BE49-F238E27FC236}">
                <a16:creationId xmlns:a16="http://schemas.microsoft.com/office/drawing/2014/main" id="{4D936A76-7417-03F4-8EE7-B5CE7B26B0F4}"/>
              </a:ext>
            </a:extLst>
          </p:cNvPr>
          <p:cNvSpPr txBox="1"/>
          <p:nvPr/>
        </p:nvSpPr>
        <p:spPr>
          <a:xfrm>
            <a:off x="6105891" y="5271482"/>
            <a:ext cx="381000" cy="646331"/>
          </a:xfrm>
          <a:prstGeom prst="rect">
            <a:avLst/>
          </a:prstGeom>
          <a:noFill/>
        </p:spPr>
        <p:txBody>
          <a:bodyPr wrap="square" rtlCol="0">
            <a:spAutoFit/>
          </a:bodyPr>
          <a:lstStyle/>
          <a:p>
            <a:r>
              <a:rPr lang="en-US" sz="3600" dirty="0"/>
              <a:t>=</a:t>
            </a:r>
          </a:p>
        </p:txBody>
      </p:sp>
    </p:spTree>
    <p:extLst>
      <p:ext uri="{BB962C8B-B14F-4D97-AF65-F5344CB8AC3E}">
        <p14:creationId xmlns:p14="http://schemas.microsoft.com/office/powerpoint/2010/main" val="3558254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5"/>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24"/>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6" grpId="0"/>
      <p:bldP spid="9" grpId="0"/>
      <p:bldP spid="17" grpId="0"/>
      <p:bldP spid="23" grpId="0"/>
      <p:bldP spid="2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371600" y="828049"/>
            <a:ext cx="8298910" cy="579438"/>
          </a:xfrm>
        </p:spPr>
        <p:txBody>
          <a:bodyPr/>
          <a:lstStyle/>
          <a:p>
            <a:pPr algn="l"/>
            <a:r>
              <a:rPr lang="en-US" dirty="0"/>
              <a:t>9.	25ºC to ºF</a:t>
            </a:r>
            <a:br>
              <a:rPr lang="en-US" dirty="0"/>
            </a:br>
            <a:endParaRPr lang="en-US" dirty="0"/>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1371600" y="1524000"/>
            <a:ext cx="8222710" cy="5105400"/>
          </a:xfrm>
        </p:spPr>
        <p:txBody>
          <a:bodyPr/>
          <a:lstStyle/>
          <a:p>
            <a:r>
              <a:rPr lang="en-US" dirty="0"/>
              <a:t>Find the correct formula</a:t>
            </a:r>
            <a:br>
              <a:rPr lang="en-US" dirty="0"/>
            </a:br>
            <a:r>
              <a:rPr lang="en-US" dirty="0"/>
              <a:t>(Page 10)</a:t>
            </a:r>
          </a:p>
          <a:p>
            <a:pPr marL="0" indent="0">
              <a:buNone/>
            </a:pPr>
            <a:r>
              <a:rPr lang="en-US" dirty="0"/>
              <a:t>°F = (°C x 1.8) + 32</a:t>
            </a:r>
            <a:endParaRPr lang="en-US" b="1" dirty="0"/>
          </a:p>
          <a:p>
            <a:pPr marL="0" indent="0">
              <a:buNone/>
            </a:pPr>
            <a:endParaRPr lang="en-US" dirty="0"/>
          </a:p>
        </p:txBody>
      </p:sp>
      <p:sp>
        <p:nvSpPr>
          <p:cNvPr id="11" name="TextBox 10">
            <a:extLst>
              <a:ext uri="{FF2B5EF4-FFF2-40B4-BE49-F238E27FC236}">
                <a16:creationId xmlns:a16="http://schemas.microsoft.com/office/drawing/2014/main" id="{8ACCE502-2637-4005-A55F-2745CD910FAB}"/>
              </a:ext>
            </a:extLst>
          </p:cNvPr>
          <p:cNvSpPr txBox="1"/>
          <p:nvPr/>
        </p:nvSpPr>
        <p:spPr>
          <a:xfrm>
            <a:off x="2172410" y="3691087"/>
            <a:ext cx="381000" cy="646331"/>
          </a:xfrm>
          <a:prstGeom prst="rect">
            <a:avLst/>
          </a:prstGeom>
          <a:noFill/>
        </p:spPr>
        <p:txBody>
          <a:bodyPr wrap="square" rtlCol="0">
            <a:spAutoFit/>
          </a:bodyPr>
          <a:lstStyle/>
          <a:p>
            <a:r>
              <a:rPr lang="en-US" sz="3600" dirty="0"/>
              <a:t>x</a:t>
            </a:r>
          </a:p>
        </p:txBody>
      </p:sp>
      <p:sp>
        <p:nvSpPr>
          <p:cNvPr id="12" name="TextBox 11">
            <a:extLst>
              <a:ext uri="{FF2B5EF4-FFF2-40B4-BE49-F238E27FC236}">
                <a16:creationId xmlns:a16="http://schemas.microsoft.com/office/drawing/2014/main" id="{70D9F017-D0C9-4D06-98B3-169B2DCE8835}"/>
              </a:ext>
            </a:extLst>
          </p:cNvPr>
          <p:cNvSpPr txBox="1"/>
          <p:nvPr/>
        </p:nvSpPr>
        <p:spPr>
          <a:xfrm>
            <a:off x="2514223" y="3691086"/>
            <a:ext cx="1022897" cy="646331"/>
          </a:xfrm>
          <a:prstGeom prst="rect">
            <a:avLst/>
          </a:prstGeom>
          <a:noFill/>
        </p:spPr>
        <p:txBody>
          <a:bodyPr wrap="square" rtlCol="0">
            <a:spAutoFit/>
          </a:bodyPr>
          <a:lstStyle/>
          <a:p>
            <a:r>
              <a:rPr lang="en-US" sz="3600" dirty="0"/>
              <a:t>1.8)</a:t>
            </a:r>
            <a:endParaRPr lang="en-US" sz="3600" u="sng" dirty="0"/>
          </a:p>
        </p:txBody>
      </p:sp>
      <p:sp>
        <p:nvSpPr>
          <p:cNvPr id="13" name="TextBox 12">
            <a:extLst>
              <a:ext uri="{FF2B5EF4-FFF2-40B4-BE49-F238E27FC236}">
                <a16:creationId xmlns:a16="http://schemas.microsoft.com/office/drawing/2014/main" id="{388773B4-6D0C-4B79-8CE8-D048FB4A9712}"/>
              </a:ext>
            </a:extLst>
          </p:cNvPr>
          <p:cNvSpPr txBox="1"/>
          <p:nvPr/>
        </p:nvSpPr>
        <p:spPr>
          <a:xfrm>
            <a:off x="802558" y="3691087"/>
            <a:ext cx="1407242" cy="646331"/>
          </a:xfrm>
          <a:prstGeom prst="rect">
            <a:avLst/>
          </a:prstGeom>
          <a:noFill/>
        </p:spPr>
        <p:txBody>
          <a:bodyPr wrap="square" rtlCol="0">
            <a:spAutoFit/>
          </a:bodyPr>
          <a:lstStyle/>
          <a:p>
            <a:r>
              <a:rPr lang="en-US" sz="3600" dirty="0"/>
              <a:t>(25ºC</a:t>
            </a:r>
          </a:p>
        </p:txBody>
      </p:sp>
      <p:sp>
        <p:nvSpPr>
          <p:cNvPr id="14" name="TextBox 13">
            <a:extLst>
              <a:ext uri="{FF2B5EF4-FFF2-40B4-BE49-F238E27FC236}">
                <a16:creationId xmlns:a16="http://schemas.microsoft.com/office/drawing/2014/main" id="{A0024369-C468-49F4-A344-564C09F3556B}"/>
              </a:ext>
            </a:extLst>
          </p:cNvPr>
          <p:cNvSpPr txBox="1"/>
          <p:nvPr/>
        </p:nvSpPr>
        <p:spPr>
          <a:xfrm>
            <a:off x="4971040" y="3662406"/>
            <a:ext cx="1281316" cy="646331"/>
          </a:xfrm>
          <a:prstGeom prst="rect">
            <a:avLst/>
          </a:prstGeom>
          <a:noFill/>
        </p:spPr>
        <p:txBody>
          <a:bodyPr wrap="square" rtlCol="0">
            <a:spAutoFit/>
          </a:bodyPr>
          <a:lstStyle/>
          <a:p>
            <a:r>
              <a:rPr lang="en-US" sz="3600" dirty="0"/>
              <a:t>77⁰F</a:t>
            </a:r>
            <a:endParaRPr lang="en-US" sz="3600" baseline="30000" dirty="0"/>
          </a:p>
        </p:txBody>
      </p:sp>
      <p:sp>
        <p:nvSpPr>
          <p:cNvPr id="16" name="TextBox 15">
            <a:extLst>
              <a:ext uri="{FF2B5EF4-FFF2-40B4-BE49-F238E27FC236}">
                <a16:creationId xmlns:a16="http://schemas.microsoft.com/office/drawing/2014/main" id="{49132294-90F6-4AAB-97C5-A0F9E2FC6272}"/>
              </a:ext>
            </a:extLst>
          </p:cNvPr>
          <p:cNvSpPr txBox="1"/>
          <p:nvPr/>
        </p:nvSpPr>
        <p:spPr>
          <a:xfrm>
            <a:off x="4544035" y="3662406"/>
            <a:ext cx="381000" cy="646331"/>
          </a:xfrm>
          <a:prstGeom prst="rect">
            <a:avLst/>
          </a:prstGeom>
          <a:noFill/>
        </p:spPr>
        <p:txBody>
          <a:bodyPr wrap="square" rtlCol="0">
            <a:spAutoFit/>
          </a:bodyPr>
          <a:lstStyle/>
          <a:p>
            <a:r>
              <a:rPr lang="en-US" sz="3600" dirty="0"/>
              <a:t>=</a:t>
            </a:r>
          </a:p>
        </p:txBody>
      </p:sp>
      <p:sp>
        <p:nvSpPr>
          <p:cNvPr id="15" name="TextBox 14">
            <a:extLst>
              <a:ext uri="{FF2B5EF4-FFF2-40B4-BE49-F238E27FC236}">
                <a16:creationId xmlns:a16="http://schemas.microsoft.com/office/drawing/2014/main" id="{B675F664-AB29-4342-AEE9-21DE01481A58}"/>
              </a:ext>
            </a:extLst>
          </p:cNvPr>
          <p:cNvSpPr txBox="1"/>
          <p:nvPr/>
        </p:nvSpPr>
        <p:spPr>
          <a:xfrm>
            <a:off x="3407215" y="3676997"/>
            <a:ext cx="381000" cy="646331"/>
          </a:xfrm>
          <a:prstGeom prst="rect">
            <a:avLst/>
          </a:prstGeom>
          <a:noFill/>
        </p:spPr>
        <p:txBody>
          <a:bodyPr wrap="square" rtlCol="0">
            <a:spAutoFit/>
          </a:bodyPr>
          <a:lstStyle/>
          <a:p>
            <a:r>
              <a:rPr lang="en-US" sz="3600" dirty="0"/>
              <a:t>+</a:t>
            </a:r>
          </a:p>
        </p:txBody>
      </p:sp>
      <p:sp>
        <p:nvSpPr>
          <p:cNvPr id="17" name="TextBox 16">
            <a:extLst>
              <a:ext uri="{FF2B5EF4-FFF2-40B4-BE49-F238E27FC236}">
                <a16:creationId xmlns:a16="http://schemas.microsoft.com/office/drawing/2014/main" id="{2AD86DC2-1F2B-495F-8CAD-E1A919EE3ADD}"/>
              </a:ext>
            </a:extLst>
          </p:cNvPr>
          <p:cNvSpPr txBox="1"/>
          <p:nvPr/>
        </p:nvSpPr>
        <p:spPr>
          <a:xfrm>
            <a:off x="3740791" y="3691085"/>
            <a:ext cx="831209" cy="646331"/>
          </a:xfrm>
          <a:prstGeom prst="rect">
            <a:avLst/>
          </a:prstGeom>
          <a:noFill/>
        </p:spPr>
        <p:txBody>
          <a:bodyPr wrap="square" rtlCol="0">
            <a:spAutoFit/>
          </a:bodyPr>
          <a:lstStyle/>
          <a:p>
            <a:r>
              <a:rPr lang="en-US" sz="3600" dirty="0"/>
              <a:t>32</a:t>
            </a:r>
          </a:p>
        </p:txBody>
      </p:sp>
    </p:spTree>
    <p:extLst>
      <p:ext uri="{BB962C8B-B14F-4D97-AF65-F5344CB8AC3E}">
        <p14:creationId xmlns:p14="http://schemas.microsoft.com/office/powerpoint/2010/main" val="2597800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6" grpId="0"/>
      <p:bldP spid="15" grpId="0"/>
      <p:bldP spid="1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295400" y="828047"/>
            <a:ext cx="8298910" cy="579438"/>
          </a:xfrm>
        </p:spPr>
        <p:txBody>
          <a:bodyPr/>
          <a:lstStyle/>
          <a:p>
            <a:pPr algn="l"/>
            <a:r>
              <a:rPr lang="en-US" dirty="0"/>
              <a:t>10.	  90ºF to ºC</a:t>
            </a:r>
            <a:br>
              <a:rPr lang="en-US" dirty="0"/>
            </a:br>
            <a:endParaRPr lang="en-US" dirty="0"/>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1295400" y="1600200"/>
            <a:ext cx="8222710" cy="5105400"/>
          </a:xfrm>
        </p:spPr>
        <p:txBody>
          <a:bodyPr/>
          <a:lstStyle/>
          <a:p>
            <a:r>
              <a:rPr lang="en-US" dirty="0"/>
              <a:t>Find the correct formula</a:t>
            </a:r>
            <a:br>
              <a:rPr lang="en-US" dirty="0"/>
            </a:br>
            <a:r>
              <a:rPr lang="en-US" dirty="0"/>
              <a:t>(Page 10)</a:t>
            </a:r>
          </a:p>
          <a:p>
            <a:pPr marL="0" indent="0">
              <a:buNone/>
            </a:pPr>
            <a:r>
              <a:rPr lang="en-US" dirty="0"/>
              <a:t>(°F – 32) x (0.556) (corrected)</a:t>
            </a:r>
          </a:p>
        </p:txBody>
      </p:sp>
      <p:sp>
        <p:nvSpPr>
          <p:cNvPr id="11" name="TextBox 10">
            <a:extLst>
              <a:ext uri="{FF2B5EF4-FFF2-40B4-BE49-F238E27FC236}">
                <a16:creationId xmlns:a16="http://schemas.microsoft.com/office/drawing/2014/main" id="{8ACCE502-2637-4005-A55F-2745CD910FAB}"/>
              </a:ext>
            </a:extLst>
          </p:cNvPr>
          <p:cNvSpPr txBox="1"/>
          <p:nvPr/>
        </p:nvSpPr>
        <p:spPr>
          <a:xfrm>
            <a:off x="3372562" y="3691085"/>
            <a:ext cx="381000" cy="646331"/>
          </a:xfrm>
          <a:prstGeom prst="rect">
            <a:avLst/>
          </a:prstGeom>
          <a:noFill/>
        </p:spPr>
        <p:txBody>
          <a:bodyPr wrap="square" rtlCol="0">
            <a:spAutoFit/>
          </a:bodyPr>
          <a:lstStyle/>
          <a:p>
            <a:r>
              <a:rPr lang="en-US" sz="3600" dirty="0"/>
              <a:t>x</a:t>
            </a:r>
          </a:p>
        </p:txBody>
      </p:sp>
      <p:sp>
        <p:nvSpPr>
          <p:cNvPr id="12" name="TextBox 11">
            <a:extLst>
              <a:ext uri="{FF2B5EF4-FFF2-40B4-BE49-F238E27FC236}">
                <a16:creationId xmlns:a16="http://schemas.microsoft.com/office/drawing/2014/main" id="{70D9F017-D0C9-4D06-98B3-169B2DCE8835}"/>
              </a:ext>
            </a:extLst>
          </p:cNvPr>
          <p:cNvSpPr txBox="1"/>
          <p:nvPr/>
        </p:nvSpPr>
        <p:spPr>
          <a:xfrm>
            <a:off x="2514223" y="3691086"/>
            <a:ext cx="1022897" cy="646331"/>
          </a:xfrm>
          <a:prstGeom prst="rect">
            <a:avLst/>
          </a:prstGeom>
          <a:noFill/>
        </p:spPr>
        <p:txBody>
          <a:bodyPr wrap="square" rtlCol="0">
            <a:spAutoFit/>
          </a:bodyPr>
          <a:lstStyle/>
          <a:p>
            <a:r>
              <a:rPr lang="en-US" sz="3600" dirty="0"/>
              <a:t>32)</a:t>
            </a:r>
            <a:endParaRPr lang="en-US" sz="3600" u="sng" dirty="0"/>
          </a:p>
        </p:txBody>
      </p:sp>
      <p:sp>
        <p:nvSpPr>
          <p:cNvPr id="13" name="TextBox 12">
            <a:extLst>
              <a:ext uri="{FF2B5EF4-FFF2-40B4-BE49-F238E27FC236}">
                <a16:creationId xmlns:a16="http://schemas.microsoft.com/office/drawing/2014/main" id="{388773B4-6D0C-4B79-8CE8-D048FB4A9712}"/>
              </a:ext>
            </a:extLst>
          </p:cNvPr>
          <p:cNvSpPr txBox="1"/>
          <p:nvPr/>
        </p:nvSpPr>
        <p:spPr>
          <a:xfrm>
            <a:off x="801063" y="3691086"/>
            <a:ext cx="1407242" cy="646331"/>
          </a:xfrm>
          <a:prstGeom prst="rect">
            <a:avLst/>
          </a:prstGeom>
          <a:noFill/>
        </p:spPr>
        <p:txBody>
          <a:bodyPr wrap="square" rtlCol="0">
            <a:spAutoFit/>
          </a:bodyPr>
          <a:lstStyle/>
          <a:p>
            <a:r>
              <a:rPr lang="en-US" sz="3600" dirty="0"/>
              <a:t>(90ºF</a:t>
            </a:r>
          </a:p>
        </p:txBody>
      </p:sp>
      <p:sp>
        <p:nvSpPr>
          <p:cNvPr id="14" name="TextBox 13">
            <a:extLst>
              <a:ext uri="{FF2B5EF4-FFF2-40B4-BE49-F238E27FC236}">
                <a16:creationId xmlns:a16="http://schemas.microsoft.com/office/drawing/2014/main" id="{A0024369-C468-49F4-A344-564C09F3556B}"/>
              </a:ext>
            </a:extLst>
          </p:cNvPr>
          <p:cNvSpPr txBox="1"/>
          <p:nvPr/>
        </p:nvSpPr>
        <p:spPr>
          <a:xfrm>
            <a:off x="5843108" y="3662403"/>
            <a:ext cx="1929292" cy="646331"/>
          </a:xfrm>
          <a:prstGeom prst="rect">
            <a:avLst/>
          </a:prstGeom>
          <a:noFill/>
        </p:spPr>
        <p:txBody>
          <a:bodyPr wrap="square" rtlCol="0">
            <a:spAutoFit/>
          </a:bodyPr>
          <a:lstStyle/>
          <a:p>
            <a:r>
              <a:rPr lang="en-US" sz="3600" dirty="0"/>
              <a:t>32.2⁰C</a:t>
            </a:r>
            <a:endParaRPr lang="en-US" sz="3600" baseline="30000" dirty="0"/>
          </a:p>
        </p:txBody>
      </p:sp>
      <p:sp>
        <p:nvSpPr>
          <p:cNvPr id="16" name="TextBox 15">
            <a:extLst>
              <a:ext uri="{FF2B5EF4-FFF2-40B4-BE49-F238E27FC236}">
                <a16:creationId xmlns:a16="http://schemas.microsoft.com/office/drawing/2014/main" id="{49132294-90F6-4AAB-97C5-A0F9E2FC6272}"/>
              </a:ext>
            </a:extLst>
          </p:cNvPr>
          <p:cNvSpPr txBox="1"/>
          <p:nvPr/>
        </p:nvSpPr>
        <p:spPr>
          <a:xfrm>
            <a:off x="5190619" y="3662404"/>
            <a:ext cx="381000" cy="646331"/>
          </a:xfrm>
          <a:prstGeom prst="rect">
            <a:avLst/>
          </a:prstGeom>
          <a:noFill/>
        </p:spPr>
        <p:txBody>
          <a:bodyPr wrap="square" rtlCol="0">
            <a:spAutoFit/>
          </a:bodyPr>
          <a:lstStyle/>
          <a:p>
            <a:r>
              <a:rPr lang="en-US" sz="3600" dirty="0"/>
              <a:t>=</a:t>
            </a:r>
          </a:p>
        </p:txBody>
      </p:sp>
      <p:sp>
        <p:nvSpPr>
          <p:cNvPr id="15" name="TextBox 14">
            <a:extLst>
              <a:ext uri="{FF2B5EF4-FFF2-40B4-BE49-F238E27FC236}">
                <a16:creationId xmlns:a16="http://schemas.microsoft.com/office/drawing/2014/main" id="{B675F664-AB29-4342-AEE9-21DE01481A58}"/>
              </a:ext>
            </a:extLst>
          </p:cNvPr>
          <p:cNvSpPr txBox="1"/>
          <p:nvPr/>
        </p:nvSpPr>
        <p:spPr>
          <a:xfrm>
            <a:off x="2079322" y="3691085"/>
            <a:ext cx="381000" cy="646331"/>
          </a:xfrm>
          <a:prstGeom prst="rect">
            <a:avLst/>
          </a:prstGeom>
          <a:noFill/>
        </p:spPr>
        <p:txBody>
          <a:bodyPr wrap="square" rtlCol="0">
            <a:spAutoFit/>
          </a:bodyPr>
          <a:lstStyle/>
          <a:p>
            <a:r>
              <a:rPr lang="en-US" sz="3600" dirty="0"/>
              <a:t>-</a:t>
            </a:r>
          </a:p>
        </p:txBody>
      </p:sp>
      <p:sp>
        <p:nvSpPr>
          <p:cNvPr id="17" name="TextBox 16">
            <a:extLst>
              <a:ext uri="{FF2B5EF4-FFF2-40B4-BE49-F238E27FC236}">
                <a16:creationId xmlns:a16="http://schemas.microsoft.com/office/drawing/2014/main" id="{2AD86DC2-1F2B-495F-8CAD-E1A919EE3ADD}"/>
              </a:ext>
            </a:extLst>
          </p:cNvPr>
          <p:cNvSpPr txBox="1"/>
          <p:nvPr/>
        </p:nvSpPr>
        <p:spPr>
          <a:xfrm>
            <a:off x="3791736" y="3691084"/>
            <a:ext cx="1444807" cy="646331"/>
          </a:xfrm>
          <a:prstGeom prst="rect">
            <a:avLst/>
          </a:prstGeom>
          <a:noFill/>
        </p:spPr>
        <p:txBody>
          <a:bodyPr wrap="square" rtlCol="0">
            <a:spAutoFit/>
          </a:bodyPr>
          <a:lstStyle/>
          <a:p>
            <a:r>
              <a:rPr lang="en-US" sz="3600" dirty="0"/>
              <a:t>0.556</a:t>
            </a:r>
          </a:p>
        </p:txBody>
      </p:sp>
    </p:spTree>
    <p:extLst>
      <p:ext uri="{BB962C8B-B14F-4D97-AF65-F5344CB8AC3E}">
        <p14:creationId xmlns:p14="http://schemas.microsoft.com/office/powerpoint/2010/main" val="3485473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6" grpId="0"/>
      <p:bldP spid="15" grpId="0"/>
      <p:bldP spid="1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371600" y="838200"/>
            <a:ext cx="8298910" cy="2286000"/>
          </a:xfrm>
        </p:spPr>
        <p:txBody>
          <a:bodyPr/>
          <a:lstStyle/>
          <a:p>
            <a:pPr algn="l"/>
            <a:r>
              <a:rPr lang="en-US" sz="3600" dirty="0"/>
              <a:t>11.	Determine the surface area (exposed water area) of a rectangular clarifier, in sq. ft., if the clarifier is 74 feet in length and 32 feet in width.</a:t>
            </a:r>
            <a:br>
              <a:rPr lang="en-US" dirty="0"/>
            </a:br>
            <a:endParaRPr lang="en-US" dirty="0"/>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1371600" y="3136985"/>
            <a:ext cx="8222710" cy="5105400"/>
          </a:xfrm>
        </p:spPr>
        <p:txBody>
          <a:bodyPr/>
          <a:lstStyle/>
          <a:p>
            <a:r>
              <a:rPr lang="en-US" dirty="0"/>
              <a:t>Find the correct formula (Page 4)</a:t>
            </a:r>
          </a:p>
        </p:txBody>
      </p:sp>
    </p:spTree>
    <p:extLst>
      <p:ext uri="{BB962C8B-B14F-4D97-AF65-F5344CB8AC3E}">
        <p14:creationId xmlns:p14="http://schemas.microsoft.com/office/powerpoint/2010/main" val="3081851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6E1D617-F05A-420B-B845-BA295523D3F4}"/>
              </a:ext>
            </a:extLst>
          </p:cNvPr>
          <p:cNvPicPr>
            <a:picLocks noChangeAspect="1"/>
          </p:cNvPicPr>
          <p:nvPr/>
        </p:nvPicPr>
        <p:blipFill>
          <a:blip r:embed="rId2"/>
          <a:stretch>
            <a:fillRect/>
          </a:stretch>
        </p:blipFill>
        <p:spPr>
          <a:xfrm>
            <a:off x="2286000" y="914400"/>
            <a:ext cx="5395913" cy="6015911"/>
          </a:xfrm>
          <a:prstGeom prst="rect">
            <a:avLst/>
          </a:prstGeom>
        </p:spPr>
      </p:pic>
    </p:spTree>
    <p:extLst>
      <p:ext uri="{BB962C8B-B14F-4D97-AF65-F5344CB8AC3E}">
        <p14:creationId xmlns:p14="http://schemas.microsoft.com/office/powerpoint/2010/main" val="18630282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295400" y="875284"/>
            <a:ext cx="8298910" cy="579438"/>
          </a:xfrm>
        </p:spPr>
        <p:txBody>
          <a:bodyPr/>
          <a:lstStyle/>
          <a:p>
            <a:pPr algn="l"/>
            <a:r>
              <a:rPr lang="en-US" dirty="0"/>
              <a:t>Number 11 Calculation</a:t>
            </a:r>
            <a:br>
              <a:rPr lang="en-US" dirty="0"/>
            </a:br>
            <a:r>
              <a:rPr lang="en-US" dirty="0"/>
              <a:t> </a:t>
            </a:r>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1295400" y="1524000"/>
            <a:ext cx="8222710" cy="5105400"/>
          </a:xfrm>
        </p:spPr>
        <p:txBody>
          <a:bodyPr/>
          <a:lstStyle/>
          <a:p>
            <a:r>
              <a:rPr lang="en-US" dirty="0"/>
              <a:t>Length (l) x Width (w)</a:t>
            </a:r>
          </a:p>
        </p:txBody>
      </p:sp>
      <p:grpSp>
        <p:nvGrpSpPr>
          <p:cNvPr id="4" name="Group 3">
            <a:extLst>
              <a:ext uri="{FF2B5EF4-FFF2-40B4-BE49-F238E27FC236}">
                <a16:creationId xmlns:a16="http://schemas.microsoft.com/office/drawing/2014/main" id="{C19D8C56-7EA8-EC27-23F4-BB23192621D0}"/>
              </a:ext>
            </a:extLst>
          </p:cNvPr>
          <p:cNvGrpSpPr/>
          <p:nvPr/>
        </p:nvGrpSpPr>
        <p:grpSpPr>
          <a:xfrm>
            <a:off x="1600200" y="2209800"/>
            <a:ext cx="6248400" cy="709699"/>
            <a:chOff x="990600" y="2236271"/>
            <a:chExt cx="6248400" cy="709699"/>
          </a:xfrm>
        </p:grpSpPr>
        <p:sp>
          <p:nvSpPr>
            <p:cNvPr id="12" name="TextBox 11">
              <a:extLst>
                <a:ext uri="{FF2B5EF4-FFF2-40B4-BE49-F238E27FC236}">
                  <a16:creationId xmlns:a16="http://schemas.microsoft.com/office/drawing/2014/main" id="{70D9F017-D0C9-4D06-98B3-169B2DCE8835}"/>
                </a:ext>
              </a:extLst>
            </p:cNvPr>
            <p:cNvSpPr txBox="1"/>
            <p:nvPr/>
          </p:nvSpPr>
          <p:spPr>
            <a:xfrm>
              <a:off x="3027344" y="2280184"/>
              <a:ext cx="1407242" cy="646331"/>
            </a:xfrm>
            <a:prstGeom prst="rect">
              <a:avLst/>
            </a:prstGeom>
            <a:noFill/>
          </p:spPr>
          <p:txBody>
            <a:bodyPr wrap="square" rtlCol="0">
              <a:spAutoFit/>
            </a:bodyPr>
            <a:lstStyle/>
            <a:p>
              <a:r>
                <a:rPr lang="en-US" sz="3600" dirty="0"/>
                <a:t>32 ft.</a:t>
              </a:r>
              <a:endParaRPr lang="en-US" sz="3600" u="sng" dirty="0"/>
            </a:p>
          </p:txBody>
        </p:sp>
        <p:sp>
          <p:nvSpPr>
            <p:cNvPr id="13" name="TextBox 12">
              <a:extLst>
                <a:ext uri="{FF2B5EF4-FFF2-40B4-BE49-F238E27FC236}">
                  <a16:creationId xmlns:a16="http://schemas.microsoft.com/office/drawing/2014/main" id="{388773B4-6D0C-4B79-8CE8-D048FB4A9712}"/>
                </a:ext>
              </a:extLst>
            </p:cNvPr>
            <p:cNvSpPr txBox="1"/>
            <p:nvPr/>
          </p:nvSpPr>
          <p:spPr>
            <a:xfrm>
              <a:off x="990600" y="2280184"/>
              <a:ext cx="1407242" cy="646331"/>
            </a:xfrm>
            <a:prstGeom prst="rect">
              <a:avLst/>
            </a:prstGeom>
            <a:noFill/>
          </p:spPr>
          <p:txBody>
            <a:bodyPr wrap="square" rtlCol="0">
              <a:spAutoFit/>
            </a:bodyPr>
            <a:lstStyle/>
            <a:p>
              <a:r>
                <a:rPr lang="en-US" sz="3600" dirty="0"/>
                <a:t>74 ft.</a:t>
              </a:r>
            </a:p>
          </p:txBody>
        </p:sp>
        <p:sp>
          <p:nvSpPr>
            <p:cNvPr id="14" name="TextBox 13">
              <a:extLst>
                <a:ext uri="{FF2B5EF4-FFF2-40B4-BE49-F238E27FC236}">
                  <a16:creationId xmlns:a16="http://schemas.microsoft.com/office/drawing/2014/main" id="{A0024369-C468-49F4-A344-564C09F3556B}"/>
                </a:ext>
              </a:extLst>
            </p:cNvPr>
            <p:cNvSpPr txBox="1"/>
            <p:nvPr/>
          </p:nvSpPr>
          <p:spPr>
            <a:xfrm>
              <a:off x="5031662" y="2299639"/>
              <a:ext cx="2207338" cy="646331"/>
            </a:xfrm>
            <a:prstGeom prst="rect">
              <a:avLst/>
            </a:prstGeom>
            <a:noFill/>
          </p:spPr>
          <p:txBody>
            <a:bodyPr wrap="square" rtlCol="0">
              <a:spAutoFit/>
            </a:bodyPr>
            <a:lstStyle/>
            <a:p>
              <a:r>
                <a:rPr lang="en-US" sz="3600" dirty="0"/>
                <a:t>2,368 ft</a:t>
              </a:r>
              <a:r>
                <a:rPr lang="en-US" sz="3600" baseline="30000" dirty="0"/>
                <a:t>2</a:t>
              </a:r>
            </a:p>
          </p:txBody>
        </p:sp>
        <p:sp>
          <p:nvSpPr>
            <p:cNvPr id="16" name="TextBox 15">
              <a:extLst>
                <a:ext uri="{FF2B5EF4-FFF2-40B4-BE49-F238E27FC236}">
                  <a16:creationId xmlns:a16="http://schemas.microsoft.com/office/drawing/2014/main" id="{49132294-90F6-4AAB-97C5-A0F9E2FC6272}"/>
                </a:ext>
              </a:extLst>
            </p:cNvPr>
            <p:cNvSpPr txBox="1"/>
            <p:nvPr/>
          </p:nvSpPr>
          <p:spPr>
            <a:xfrm>
              <a:off x="4328416" y="2280184"/>
              <a:ext cx="381000" cy="646331"/>
            </a:xfrm>
            <a:prstGeom prst="rect">
              <a:avLst/>
            </a:prstGeom>
            <a:noFill/>
          </p:spPr>
          <p:txBody>
            <a:bodyPr wrap="square" rtlCol="0">
              <a:spAutoFit/>
            </a:bodyPr>
            <a:lstStyle/>
            <a:p>
              <a:r>
                <a:rPr lang="en-US" sz="3600" dirty="0"/>
                <a:t>=</a:t>
              </a:r>
            </a:p>
          </p:txBody>
        </p:sp>
        <p:sp>
          <p:nvSpPr>
            <p:cNvPr id="15" name="TextBox 14">
              <a:extLst>
                <a:ext uri="{FF2B5EF4-FFF2-40B4-BE49-F238E27FC236}">
                  <a16:creationId xmlns:a16="http://schemas.microsoft.com/office/drawing/2014/main" id="{B675F664-AB29-4342-AEE9-21DE01481A58}"/>
                </a:ext>
              </a:extLst>
            </p:cNvPr>
            <p:cNvSpPr txBox="1"/>
            <p:nvPr/>
          </p:nvSpPr>
          <p:spPr>
            <a:xfrm>
              <a:off x="2323723" y="2236271"/>
              <a:ext cx="381000" cy="646331"/>
            </a:xfrm>
            <a:prstGeom prst="rect">
              <a:avLst/>
            </a:prstGeom>
            <a:noFill/>
          </p:spPr>
          <p:txBody>
            <a:bodyPr wrap="square" rtlCol="0">
              <a:spAutoFit/>
            </a:bodyPr>
            <a:lstStyle/>
            <a:p>
              <a:r>
                <a:rPr lang="en-US" sz="3600" dirty="0"/>
                <a:t>x</a:t>
              </a:r>
            </a:p>
          </p:txBody>
        </p:sp>
      </p:grpSp>
    </p:spTree>
    <p:extLst>
      <p:ext uri="{BB962C8B-B14F-4D97-AF65-F5344CB8AC3E}">
        <p14:creationId xmlns:p14="http://schemas.microsoft.com/office/powerpoint/2010/main" val="1851705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219200" y="820366"/>
            <a:ext cx="8298910" cy="2286000"/>
          </a:xfrm>
        </p:spPr>
        <p:txBody>
          <a:bodyPr/>
          <a:lstStyle/>
          <a:p>
            <a:pPr algn="l"/>
            <a:r>
              <a:rPr lang="en-US" sz="3600" dirty="0"/>
              <a:t>12.	A circular clarifier has a diameter</a:t>
            </a:r>
            <a:br>
              <a:rPr lang="en-US" sz="3600" dirty="0"/>
            </a:br>
            <a:r>
              <a:rPr lang="en-US" sz="3600" dirty="0"/>
              <a:t>of 72 feet and a depth of 31 feet. Determine the surface area (exposed water area) of the clarifier in sq. ft.</a:t>
            </a:r>
            <a:br>
              <a:rPr lang="en-US" dirty="0"/>
            </a:br>
            <a:br>
              <a:rPr lang="en-US" dirty="0"/>
            </a:br>
            <a:endParaRPr lang="en-US" dirty="0"/>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1219200" y="3095180"/>
            <a:ext cx="8222710" cy="5105400"/>
          </a:xfrm>
        </p:spPr>
        <p:txBody>
          <a:bodyPr/>
          <a:lstStyle/>
          <a:p>
            <a:r>
              <a:rPr lang="en-US" dirty="0"/>
              <a:t>Find the correct formula (Page 4)</a:t>
            </a:r>
          </a:p>
        </p:txBody>
      </p:sp>
    </p:spTree>
    <p:extLst>
      <p:ext uri="{BB962C8B-B14F-4D97-AF65-F5344CB8AC3E}">
        <p14:creationId xmlns:p14="http://schemas.microsoft.com/office/powerpoint/2010/main" val="254968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FAD1AE7-0ECE-4529-8FFA-2A0160A6A2C0}"/>
              </a:ext>
            </a:extLst>
          </p:cNvPr>
          <p:cNvPicPr>
            <a:picLocks noChangeAspect="1"/>
          </p:cNvPicPr>
          <p:nvPr/>
        </p:nvPicPr>
        <p:blipFill>
          <a:blip r:embed="rId2"/>
          <a:stretch>
            <a:fillRect/>
          </a:stretch>
        </p:blipFill>
        <p:spPr>
          <a:xfrm>
            <a:off x="3733800" y="609600"/>
            <a:ext cx="5210175" cy="5924550"/>
          </a:xfrm>
          <a:prstGeom prst="rect">
            <a:avLst/>
          </a:prstGeom>
        </p:spPr>
      </p:pic>
      <p:pic>
        <p:nvPicPr>
          <p:cNvPr id="2" name="Picture 1">
            <a:extLst>
              <a:ext uri="{FF2B5EF4-FFF2-40B4-BE49-F238E27FC236}">
                <a16:creationId xmlns:a16="http://schemas.microsoft.com/office/drawing/2014/main" id="{B06E668D-F238-6B62-8207-346405A46BD7}"/>
              </a:ext>
            </a:extLst>
          </p:cNvPr>
          <p:cNvPicPr>
            <a:picLocks noChangeAspect="1"/>
          </p:cNvPicPr>
          <p:nvPr/>
        </p:nvPicPr>
        <p:blipFill>
          <a:blip r:embed="rId3"/>
          <a:stretch>
            <a:fillRect/>
          </a:stretch>
        </p:blipFill>
        <p:spPr>
          <a:xfrm>
            <a:off x="76200" y="4169068"/>
            <a:ext cx="4419600" cy="2079332"/>
          </a:xfrm>
          <a:prstGeom prst="rect">
            <a:avLst/>
          </a:prstGeom>
        </p:spPr>
      </p:pic>
    </p:spTree>
    <p:extLst>
      <p:ext uri="{BB962C8B-B14F-4D97-AF65-F5344CB8AC3E}">
        <p14:creationId xmlns:p14="http://schemas.microsoft.com/office/powerpoint/2010/main" val="10834055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434425" y="838200"/>
            <a:ext cx="8298910" cy="579438"/>
          </a:xfrm>
        </p:spPr>
        <p:txBody>
          <a:bodyPr/>
          <a:lstStyle/>
          <a:p>
            <a:pPr algn="l"/>
            <a:r>
              <a:rPr lang="en-US" dirty="0"/>
              <a:t>Number 12 Calculation</a:t>
            </a:r>
            <a:br>
              <a:rPr lang="en-US" dirty="0"/>
            </a:br>
            <a:r>
              <a:rPr lang="en-US" dirty="0"/>
              <a:t> </a:t>
            </a:r>
            <a:br>
              <a:rPr lang="en-US" dirty="0"/>
            </a:br>
            <a:endParaRPr lang="en-US" dirty="0"/>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1465621" y="1524000"/>
            <a:ext cx="8222710" cy="5105400"/>
          </a:xfrm>
        </p:spPr>
        <p:txBody>
          <a:bodyPr/>
          <a:lstStyle/>
          <a:p>
            <a:r>
              <a:rPr lang="en-US" dirty="0"/>
              <a:t>0.785D</a:t>
            </a:r>
            <a:r>
              <a:rPr lang="en-US" baseline="30000" dirty="0"/>
              <a:t>2</a:t>
            </a:r>
          </a:p>
          <a:p>
            <a:r>
              <a:rPr lang="en-US" dirty="0"/>
              <a:t>0.785 x D x D</a:t>
            </a:r>
          </a:p>
          <a:p>
            <a:endParaRPr lang="en-US" baseline="30000" dirty="0"/>
          </a:p>
        </p:txBody>
      </p:sp>
      <p:sp>
        <p:nvSpPr>
          <p:cNvPr id="12" name="TextBox 11">
            <a:extLst>
              <a:ext uri="{FF2B5EF4-FFF2-40B4-BE49-F238E27FC236}">
                <a16:creationId xmlns:a16="http://schemas.microsoft.com/office/drawing/2014/main" id="{70D9F017-D0C9-4D06-98B3-169B2DCE8835}"/>
              </a:ext>
            </a:extLst>
          </p:cNvPr>
          <p:cNvSpPr txBox="1"/>
          <p:nvPr/>
        </p:nvSpPr>
        <p:spPr>
          <a:xfrm>
            <a:off x="2525922" y="3138259"/>
            <a:ext cx="1207878" cy="646331"/>
          </a:xfrm>
          <a:prstGeom prst="rect">
            <a:avLst/>
          </a:prstGeom>
          <a:noFill/>
        </p:spPr>
        <p:txBody>
          <a:bodyPr wrap="square" rtlCol="0">
            <a:spAutoFit/>
          </a:bodyPr>
          <a:lstStyle/>
          <a:p>
            <a:r>
              <a:rPr lang="en-US" sz="3600" dirty="0"/>
              <a:t>72 ft.</a:t>
            </a:r>
            <a:endParaRPr lang="en-US" sz="3600" u="sng" dirty="0"/>
          </a:p>
        </p:txBody>
      </p:sp>
      <p:sp>
        <p:nvSpPr>
          <p:cNvPr id="13" name="TextBox 12">
            <a:extLst>
              <a:ext uri="{FF2B5EF4-FFF2-40B4-BE49-F238E27FC236}">
                <a16:creationId xmlns:a16="http://schemas.microsoft.com/office/drawing/2014/main" id="{388773B4-6D0C-4B79-8CE8-D048FB4A9712}"/>
              </a:ext>
            </a:extLst>
          </p:cNvPr>
          <p:cNvSpPr txBox="1"/>
          <p:nvPr/>
        </p:nvSpPr>
        <p:spPr>
          <a:xfrm>
            <a:off x="762000" y="3105834"/>
            <a:ext cx="1407242" cy="646331"/>
          </a:xfrm>
          <a:prstGeom prst="rect">
            <a:avLst/>
          </a:prstGeom>
          <a:noFill/>
        </p:spPr>
        <p:txBody>
          <a:bodyPr wrap="square" rtlCol="0">
            <a:spAutoFit/>
          </a:bodyPr>
          <a:lstStyle/>
          <a:p>
            <a:r>
              <a:rPr lang="en-US" sz="3600" dirty="0"/>
              <a:t>0.785</a:t>
            </a:r>
          </a:p>
        </p:txBody>
      </p:sp>
      <p:sp>
        <p:nvSpPr>
          <p:cNvPr id="14" name="TextBox 13">
            <a:extLst>
              <a:ext uri="{FF2B5EF4-FFF2-40B4-BE49-F238E27FC236}">
                <a16:creationId xmlns:a16="http://schemas.microsoft.com/office/drawing/2014/main" id="{A0024369-C468-49F4-A344-564C09F3556B}"/>
              </a:ext>
            </a:extLst>
          </p:cNvPr>
          <p:cNvSpPr txBox="1"/>
          <p:nvPr/>
        </p:nvSpPr>
        <p:spPr>
          <a:xfrm>
            <a:off x="5967087" y="3098649"/>
            <a:ext cx="2207338" cy="646331"/>
          </a:xfrm>
          <a:prstGeom prst="rect">
            <a:avLst/>
          </a:prstGeom>
          <a:noFill/>
        </p:spPr>
        <p:txBody>
          <a:bodyPr wrap="square" rtlCol="0">
            <a:spAutoFit/>
          </a:bodyPr>
          <a:lstStyle/>
          <a:p>
            <a:r>
              <a:rPr lang="en-US" sz="3600" dirty="0"/>
              <a:t>4,069 ft</a:t>
            </a:r>
            <a:r>
              <a:rPr lang="en-US" sz="3600" baseline="30000" dirty="0"/>
              <a:t>2</a:t>
            </a:r>
          </a:p>
        </p:txBody>
      </p:sp>
      <p:sp>
        <p:nvSpPr>
          <p:cNvPr id="16" name="TextBox 15">
            <a:extLst>
              <a:ext uri="{FF2B5EF4-FFF2-40B4-BE49-F238E27FC236}">
                <a16:creationId xmlns:a16="http://schemas.microsoft.com/office/drawing/2014/main" id="{49132294-90F6-4AAB-97C5-A0F9E2FC6272}"/>
              </a:ext>
            </a:extLst>
          </p:cNvPr>
          <p:cNvSpPr txBox="1"/>
          <p:nvPr/>
        </p:nvSpPr>
        <p:spPr>
          <a:xfrm>
            <a:off x="5414605" y="3104212"/>
            <a:ext cx="381000" cy="646331"/>
          </a:xfrm>
          <a:prstGeom prst="rect">
            <a:avLst/>
          </a:prstGeom>
          <a:noFill/>
        </p:spPr>
        <p:txBody>
          <a:bodyPr wrap="square" rtlCol="0">
            <a:spAutoFit/>
          </a:bodyPr>
          <a:lstStyle/>
          <a:p>
            <a:r>
              <a:rPr lang="en-US" sz="3600" dirty="0"/>
              <a:t>=</a:t>
            </a:r>
          </a:p>
        </p:txBody>
      </p:sp>
      <p:sp>
        <p:nvSpPr>
          <p:cNvPr id="15" name="TextBox 14">
            <a:extLst>
              <a:ext uri="{FF2B5EF4-FFF2-40B4-BE49-F238E27FC236}">
                <a16:creationId xmlns:a16="http://schemas.microsoft.com/office/drawing/2014/main" id="{B675F664-AB29-4342-AEE9-21DE01481A58}"/>
              </a:ext>
            </a:extLst>
          </p:cNvPr>
          <p:cNvSpPr txBox="1"/>
          <p:nvPr/>
        </p:nvSpPr>
        <p:spPr>
          <a:xfrm>
            <a:off x="2062617" y="3103513"/>
            <a:ext cx="381000" cy="646331"/>
          </a:xfrm>
          <a:prstGeom prst="rect">
            <a:avLst/>
          </a:prstGeom>
          <a:noFill/>
        </p:spPr>
        <p:txBody>
          <a:bodyPr wrap="square" rtlCol="0">
            <a:spAutoFit/>
          </a:bodyPr>
          <a:lstStyle/>
          <a:p>
            <a:r>
              <a:rPr lang="en-US" sz="3600" dirty="0"/>
              <a:t>x</a:t>
            </a:r>
          </a:p>
        </p:txBody>
      </p:sp>
      <p:sp>
        <p:nvSpPr>
          <p:cNvPr id="9" name="TextBox 8">
            <a:extLst>
              <a:ext uri="{FF2B5EF4-FFF2-40B4-BE49-F238E27FC236}">
                <a16:creationId xmlns:a16="http://schemas.microsoft.com/office/drawing/2014/main" id="{87A86387-996A-4654-B0BD-392B5C618E60}"/>
              </a:ext>
            </a:extLst>
          </p:cNvPr>
          <p:cNvSpPr txBox="1"/>
          <p:nvPr/>
        </p:nvSpPr>
        <p:spPr>
          <a:xfrm>
            <a:off x="3699726" y="3108208"/>
            <a:ext cx="381000" cy="646331"/>
          </a:xfrm>
          <a:prstGeom prst="rect">
            <a:avLst/>
          </a:prstGeom>
          <a:noFill/>
        </p:spPr>
        <p:txBody>
          <a:bodyPr wrap="square" rtlCol="0">
            <a:spAutoFit/>
          </a:bodyPr>
          <a:lstStyle/>
          <a:p>
            <a:r>
              <a:rPr lang="en-US" sz="3600" dirty="0"/>
              <a:t>x</a:t>
            </a:r>
          </a:p>
        </p:txBody>
      </p:sp>
      <p:sp>
        <p:nvSpPr>
          <p:cNvPr id="10" name="TextBox 9">
            <a:extLst>
              <a:ext uri="{FF2B5EF4-FFF2-40B4-BE49-F238E27FC236}">
                <a16:creationId xmlns:a16="http://schemas.microsoft.com/office/drawing/2014/main" id="{603AAF75-51F5-483E-8A80-01CDB6F7EF37}"/>
              </a:ext>
            </a:extLst>
          </p:cNvPr>
          <p:cNvSpPr txBox="1"/>
          <p:nvPr/>
        </p:nvSpPr>
        <p:spPr>
          <a:xfrm>
            <a:off x="4158496" y="3103513"/>
            <a:ext cx="1207878" cy="646331"/>
          </a:xfrm>
          <a:prstGeom prst="rect">
            <a:avLst/>
          </a:prstGeom>
          <a:noFill/>
        </p:spPr>
        <p:txBody>
          <a:bodyPr wrap="square" rtlCol="0">
            <a:spAutoFit/>
          </a:bodyPr>
          <a:lstStyle/>
          <a:p>
            <a:r>
              <a:rPr lang="en-US" sz="3600" dirty="0"/>
              <a:t>72 ft.</a:t>
            </a:r>
            <a:endParaRPr lang="en-US" sz="3600" u="sng" dirty="0"/>
          </a:p>
        </p:txBody>
      </p:sp>
    </p:spTree>
    <p:extLst>
      <p:ext uri="{BB962C8B-B14F-4D97-AF65-F5344CB8AC3E}">
        <p14:creationId xmlns:p14="http://schemas.microsoft.com/office/powerpoint/2010/main" val="231742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6" grpId="0"/>
      <p:bldP spid="15" grpId="0"/>
      <p:bldP spid="9" grpId="0"/>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30DA1-FBE3-48F5-9AF0-CB04B44D2F0D}"/>
              </a:ext>
            </a:extLst>
          </p:cNvPr>
          <p:cNvSpPr>
            <a:spLocks noGrp="1"/>
          </p:cNvSpPr>
          <p:nvPr>
            <p:ph type="title"/>
          </p:nvPr>
        </p:nvSpPr>
        <p:spPr/>
        <p:txBody>
          <a:bodyPr/>
          <a:lstStyle/>
          <a:p>
            <a:r>
              <a:rPr lang="en-US" dirty="0"/>
              <a:t>Conversion/Formula Sheet</a:t>
            </a:r>
          </a:p>
        </p:txBody>
      </p:sp>
      <p:sp>
        <p:nvSpPr>
          <p:cNvPr id="3" name="Content Placeholder 2">
            <a:extLst>
              <a:ext uri="{FF2B5EF4-FFF2-40B4-BE49-F238E27FC236}">
                <a16:creationId xmlns:a16="http://schemas.microsoft.com/office/drawing/2014/main" id="{706C68A6-18EC-4AE6-8726-5704ABA19726}"/>
              </a:ext>
            </a:extLst>
          </p:cNvPr>
          <p:cNvSpPr>
            <a:spLocks noGrp="1"/>
          </p:cNvSpPr>
          <p:nvPr>
            <p:ph idx="1"/>
          </p:nvPr>
        </p:nvSpPr>
        <p:spPr/>
        <p:txBody>
          <a:bodyPr/>
          <a:lstStyle/>
          <a:p>
            <a:r>
              <a:rPr lang="en-US" dirty="0"/>
              <a:t>Corrections</a:t>
            </a:r>
          </a:p>
          <a:p>
            <a:r>
              <a:rPr lang="en-US" dirty="0"/>
              <a:t>How to use portions of the document</a:t>
            </a:r>
          </a:p>
        </p:txBody>
      </p:sp>
    </p:spTree>
    <p:extLst>
      <p:ext uri="{BB962C8B-B14F-4D97-AF65-F5344CB8AC3E}">
        <p14:creationId xmlns:p14="http://schemas.microsoft.com/office/powerpoint/2010/main" val="16446203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219200" y="820366"/>
            <a:ext cx="8298910" cy="2286000"/>
          </a:xfrm>
        </p:spPr>
        <p:txBody>
          <a:bodyPr/>
          <a:lstStyle/>
          <a:p>
            <a:pPr algn="l"/>
            <a:r>
              <a:rPr lang="en-US" sz="3600" dirty="0"/>
              <a:t>13.	A trickling filter is 58 feet in diameter and has a media depth of 6 feet.  Determine the surface area of </a:t>
            </a:r>
            <a:br>
              <a:rPr lang="en-US" sz="3600" dirty="0"/>
            </a:br>
            <a:r>
              <a:rPr lang="en-US" sz="3600" dirty="0"/>
              <a:t>the media of the trickling filter, in sq. ft. </a:t>
            </a:r>
            <a:br>
              <a:rPr lang="en-US" dirty="0"/>
            </a:br>
            <a:endParaRPr lang="en-US" dirty="0"/>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1219200" y="3106366"/>
            <a:ext cx="8222710" cy="5105400"/>
          </a:xfrm>
        </p:spPr>
        <p:txBody>
          <a:bodyPr/>
          <a:lstStyle/>
          <a:p>
            <a:r>
              <a:rPr lang="en-US" dirty="0"/>
              <a:t>Find the correct formula (Page 4)</a:t>
            </a:r>
          </a:p>
        </p:txBody>
      </p:sp>
      <p:pic>
        <p:nvPicPr>
          <p:cNvPr id="4" name="Picture 3">
            <a:extLst>
              <a:ext uri="{FF2B5EF4-FFF2-40B4-BE49-F238E27FC236}">
                <a16:creationId xmlns:a16="http://schemas.microsoft.com/office/drawing/2014/main" id="{FD1D82A7-08B3-45A4-9E0C-1B83EDE0EC1B}"/>
              </a:ext>
            </a:extLst>
          </p:cNvPr>
          <p:cNvPicPr>
            <a:picLocks noChangeAspect="1"/>
          </p:cNvPicPr>
          <p:nvPr/>
        </p:nvPicPr>
        <p:blipFill>
          <a:blip r:embed="rId2"/>
          <a:stretch>
            <a:fillRect/>
          </a:stretch>
        </p:blipFill>
        <p:spPr>
          <a:xfrm>
            <a:off x="5943600" y="3683485"/>
            <a:ext cx="2771775" cy="3151817"/>
          </a:xfrm>
          <a:prstGeom prst="rect">
            <a:avLst/>
          </a:prstGeom>
        </p:spPr>
      </p:pic>
      <p:pic>
        <p:nvPicPr>
          <p:cNvPr id="5" name="Picture 4">
            <a:extLst>
              <a:ext uri="{FF2B5EF4-FFF2-40B4-BE49-F238E27FC236}">
                <a16:creationId xmlns:a16="http://schemas.microsoft.com/office/drawing/2014/main" id="{751F4088-841E-3D0F-1FB9-E3F83FCF9969}"/>
              </a:ext>
            </a:extLst>
          </p:cNvPr>
          <p:cNvPicPr>
            <a:picLocks noChangeAspect="1"/>
          </p:cNvPicPr>
          <p:nvPr/>
        </p:nvPicPr>
        <p:blipFill>
          <a:blip r:embed="rId3"/>
          <a:stretch>
            <a:fillRect/>
          </a:stretch>
        </p:blipFill>
        <p:spPr>
          <a:xfrm>
            <a:off x="304800" y="4267200"/>
            <a:ext cx="5162550" cy="2428875"/>
          </a:xfrm>
          <a:prstGeom prst="rect">
            <a:avLst/>
          </a:prstGeom>
        </p:spPr>
      </p:pic>
    </p:spTree>
    <p:extLst>
      <p:ext uri="{BB962C8B-B14F-4D97-AF65-F5344CB8AC3E}">
        <p14:creationId xmlns:p14="http://schemas.microsoft.com/office/powerpoint/2010/main" val="2101336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371600" y="838200"/>
            <a:ext cx="8298910" cy="579438"/>
          </a:xfrm>
        </p:spPr>
        <p:txBody>
          <a:bodyPr/>
          <a:lstStyle/>
          <a:p>
            <a:pPr algn="l"/>
            <a:r>
              <a:rPr lang="en-US" dirty="0"/>
              <a:t>Number 13 Calculation</a:t>
            </a:r>
            <a:br>
              <a:rPr lang="en-US" dirty="0"/>
            </a:br>
            <a:r>
              <a:rPr lang="en-US" dirty="0"/>
              <a:t> </a:t>
            </a:r>
            <a:br>
              <a:rPr lang="en-US" dirty="0"/>
            </a:br>
            <a:endParaRPr lang="en-US" dirty="0"/>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1419161" y="1524000"/>
            <a:ext cx="8222710" cy="5105400"/>
          </a:xfrm>
        </p:spPr>
        <p:txBody>
          <a:bodyPr/>
          <a:lstStyle/>
          <a:p>
            <a:r>
              <a:rPr lang="en-US" dirty="0"/>
              <a:t>0.785D</a:t>
            </a:r>
            <a:r>
              <a:rPr lang="en-US" baseline="30000" dirty="0"/>
              <a:t>2</a:t>
            </a:r>
          </a:p>
          <a:p>
            <a:r>
              <a:rPr lang="en-US" dirty="0"/>
              <a:t>0.785 x D x D</a:t>
            </a:r>
          </a:p>
          <a:p>
            <a:endParaRPr lang="en-US" baseline="30000" dirty="0"/>
          </a:p>
        </p:txBody>
      </p:sp>
      <p:sp>
        <p:nvSpPr>
          <p:cNvPr id="12" name="TextBox 11">
            <a:extLst>
              <a:ext uri="{FF2B5EF4-FFF2-40B4-BE49-F238E27FC236}">
                <a16:creationId xmlns:a16="http://schemas.microsoft.com/office/drawing/2014/main" id="{70D9F017-D0C9-4D06-98B3-169B2DCE8835}"/>
              </a:ext>
            </a:extLst>
          </p:cNvPr>
          <p:cNvSpPr txBox="1"/>
          <p:nvPr/>
        </p:nvSpPr>
        <p:spPr>
          <a:xfrm>
            <a:off x="2525922" y="3138259"/>
            <a:ext cx="1207878" cy="646331"/>
          </a:xfrm>
          <a:prstGeom prst="rect">
            <a:avLst/>
          </a:prstGeom>
          <a:noFill/>
        </p:spPr>
        <p:txBody>
          <a:bodyPr wrap="square" rtlCol="0">
            <a:spAutoFit/>
          </a:bodyPr>
          <a:lstStyle/>
          <a:p>
            <a:r>
              <a:rPr lang="en-US" sz="3600" dirty="0"/>
              <a:t>58 ft.</a:t>
            </a:r>
            <a:endParaRPr lang="en-US" sz="3600" u="sng" dirty="0"/>
          </a:p>
        </p:txBody>
      </p:sp>
      <p:sp>
        <p:nvSpPr>
          <p:cNvPr id="13" name="TextBox 12">
            <a:extLst>
              <a:ext uri="{FF2B5EF4-FFF2-40B4-BE49-F238E27FC236}">
                <a16:creationId xmlns:a16="http://schemas.microsoft.com/office/drawing/2014/main" id="{388773B4-6D0C-4B79-8CE8-D048FB4A9712}"/>
              </a:ext>
            </a:extLst>
          </p:cNvPr>
          <p:cNvSpPr txBox="1"/>
          <p:nvPr/>
        </p:nvSpPr>
        <p:spPr>
          <a:xfrm>
            <a:off x="762000" y="3105834"/>
            <a:ext cx="1407242" cy="646331"/>
          </a:xfrm>
          <a:prstGeom prst="rect">
            <a:avLst/>
          </a:prstGeom>
          <a:noFill/>
        </p:spPr>
        <p:txBody>
          <a:bodyPr wrap="square" rtlCol="0">
            <a:spAutoFit/>
          </a:bodyPr>
          <a:lstStyle/>
          <a:p>
            <a:r>
              <a:rPr lang="en-US" sz="3600" dirty="0"/>
              <a:t>0.785</a:t>
            </a:r>
          </a:p>
        </p:txBody>
      </p:sp>
      <p:sp>
        <p:nvSpPr>
          <p:cNvPr id="14" name="TextBox 13">
            <a:extLst>
              <a:ext uri="{FF2B5EF4-FFF2-40B4-BE49-F238E27FC236}">
                <a16:creationId xmlns:a16="http://schemas.microsoft.com/office/drawing/2014/main" id="{A0024369-C468-49F4-A344-564C09F3556B}"/>
              </a:ext>
            </a:extLst>
          </p:cNvPr>
          <p:cNvSpPr txBox="1"/>
          <p:nvPr/>
        </p:nvSpPr>
        <p:spPr>
          <a:xfrm>
            <a:off x="5967087" y="3098649"/>
            <a:ext cx="2207338" cy="646331"/>
          </a:xfrm>
          <a:prstGeom prst="rect">
            <a:avLst/>
          </a:prstGeom>
          <a:noFill/>
        </p:spPr>
        <p:txBody>
          <a:bodyPr wrap="square" rtlCol="0">
            <a:spAutoFit/>
          </a:bodyPr>
          <a:lstStyle/>
          <a:p>
            <a:r>
              <a:rPr lang="en-US" sz="3600" dirty="0"/>
              <a:t>2,641 ft</a:t>
            </a:r>
            <a:r>
              <a:rPr lang="en-US" sz="3600" baseline="30000" dirty="0"/>
              <a:t>2</a:t>
            </a:r>
          </a:p>
        </p:txBody>
      </p:sp>
      <p:sp>
        <p:nvSpPr>
          <p:cNvPr id="16" name="TextBox 15">
            <a:extLst>
              <a:ext uri="{FF2B5EF4-FFF2-40B4-BE49-F238E27FC236}">
                <a16:creationId xmlns:a16="http://schemas.microsoft.com/office/drawing/2014/main" id="{49132294-90F6-4AAB-97C5-A0F9E2FC6272}"/>
              </a:ext>
            </a:extLst>
          </p:cNvPr>
          <p:cNvSpPr txBox="1"/>
          <p:nvPr/>
        </p:nvSpPr>
        <p:spPr>
          <a:xfrm>
            <a:off x="5414605" y="3104212"/>
            <a:ext cx="381000" cy="646331"/>
          </a:xfrm>
          <a:prstGeom prst="rect">
            <a:avLst/>
          </a:prstGeom>
          <a:noFill/>
        </p:spPr>
        <p:txBody>
          <a:bodyPr wrap="square" rtlCol="0">
            <a:spAutoFit/>
          </a:bodyPr>
          <a:lstStyle/>
          <a:p>
            <a:r>
              <a:rPr lang="en-US" sz="3600" dirty="0"/>
              <a:t>=</a:t>
            </a:r>
          </a:p>
        </p:txBody>
      </p:sp>
      <p:sp>
        <p:nvSpPr>
          <p:cNvPr id="15" name="TextBox 14">
            <a:extLst>
              <a:ext uri="{FF2B5EF4-FFF2-40B4-BE49-F238E27FC236}">
                <a16:creationId xmlns:a16="http://schemas.microsoft.com/office/drawing/2014/main" id="{B675F664-AB29-4342-AEE9-21DE01481A58}"/>
              </a:ext>
            </a:extLst>
          </p:cNvPr>
          <p:cNvSpPr txBox="1"/>
          <p:nvPr/>
        </p:nvSpPr>
        <p:spPr>
          <a:xfrm>
            <a:off x="2062617" y="3103513"/>
            <a:ext cx="381000" cy="646331"/>
          </a:xfrm>
          <a:prstGeom prst="rect">
            <a:avLst/>
          </a:prstGeom>
          <a:noFill/>
        </p:spPr>
        <p:txBody>
          <a:bodyPr wrap="square" rtlCol="0">
            <a:spAutoFit/>
          </a:bodyPr>
          <a:lstStyle/>
          <a:p>
            <a:r>
              <a:rPr lang="en-US" sz="3600" dirty="0"/>
              <a:t>x</a:t>
            </a:r>
          </a:p>
        </p:txBody>
      </p:sp>
      <p:sp>
        <p:nvSpPr>
          <p:cNvPr id="9" name="TextBox 8">
            <a:extLst>
              <a:ext uri="{FF2B5EF4-FFF2-40B4-BE49-F238E27FC236}">
                <a16:creationId xmlns:a16="http://schemas.microsoft.com/office/drawing/2014/main" id="{87A86387-996A-4654-B0BD-392B5C618E60}"/>
              </a:ext>
            </a:extLst>
          </p:cNvPr>
          <p:cNvSpPr txBox="1"/>
          <p:nvPr/>
        </p:nvSpPr>
        <p:spPr>
          <a:xfrm>
            <a:off x="3699726" y="3108208"/>
            <a:ext cx="381000" cy="646331"/>
          </a:xfrm>
          <a:prstGeom prst="rect">
            <a:avLst/>
          </a:prstGeom>
          <a:noFill/>
        </p:spPr>
        <p:txBody>
          <a:bodyPr wrap="square" rtlCol="0">
            <a:spAutoFit/>
          </a:bodyPr>
          <a:lstStyle/>
          <a:p>
            <a:r>
              <a:rPr lang="en-US" sz="3600" dirty="0"/>
              <a:t>x</a:t>
            </a:r>
          </a:p>
        </p:txBody>
      </p:sp>
      <p:sp>
        <p:nvSpPr>
          <p:cNvPr id="10" name="TextBox 9">
            <a:extLst>
              <a:ext uri="{FF2B5EF4-FFF2-40B4-BE49-F238E27FC236}">
                <a16:creationId xmlns:a16="http://schemas.microsoft.com/office/drawing/2014/main" id="{603AAF75-51F5-483E-8A80-01CDB6F7EF37}"/>
              </a:ext>
            </a:extLst>
          </p:cNvPr>
          <p:cNvSpPr txBox="1"/>
          <p:nvPr/>
        </p:nvSpPr>
        <p:spPr>
          <a:xfrm>
            <a:off x="4158496" y="3103513"/>
            <a:ext cx="1207878" cy="646331"/>
          </a:xfrm>
          <a:prstGeom prst="rect">
            <a:avLst/>
          </a:prstGeom>
          <a:noFill/>
        </p:spPr>
        <p:txBody>
          <a:bodyPr wrap="square" rtlCol="0">
            <a:spAutoFit/>
          </a:bodyPr>
          <a:lstStyle/>
          <a:p>
            <a:r>
              <a:rPr lang="en-US" sz="3600" dirty="0"/>
              <a:t>58 ft.</a:t>
            </a:r>
            <a:endParaRPr lang="en-US" sz="3600" u="sng" dirty="0"/>
          </a:p>
        </p:txBody>
      </p:sp>
    </p:spTree>
    <p:extLst>
      <p:ext uri="{BB962C8B-B14F-4D97-AF65-F5344CB8AC3E}">
        <p14:creationId xmlns:p14="http://schemas.microsoft.com/office/powerpoint/2010/main" val="1247533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6" grpId="0"/>
      <p:bldP spid="15" grpId="0"/>
      <p:bldP spid="9" grpId="0"/>
      <p:bldP spid="10"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295400" y="838200"/>
            <a:ext cx="8298910" cy="2286000"/>
          </a:xfrm>
        </p:spPr>
        <p:txBody>
          <a:bodyPr/>
          <a:lstStyle/>
          <a:p>
            <a:pPr algn="l"/>
            <a:r>
              <a:rPr lang="en-US" sz="3600" dirty="0"/>
              <a:t>14.	A pond has a width of 380 feet   and a length of 540 feet. Determine   the surface area of the pond in acres.</a:t>
            </a:r>
            <a:br>
              <a:rPr lang="en-US" dirty="0"/>
            </a:br>
            <a:endParaRPr lang="en-US" dirty="0"/>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1295400" y="2590800"/>
            <a:ext cx="8222710" cy="5105400"/>
          </a:xfrm>
        </p:spPr>
        <p:txBody>
          <a:bodyPr/>
          <a:lstStyle/>
          <a:p>
            <a:r>
              <a:rPr lang="en-US" dirty="0"/>
              <a:t>Find the correct formula (Page 9)</a:t>
            </a:r>
          </a:p>
          <a:p>
            <a:r>
              <a:rPr lang="pl-PL" dirty="0"/>
              <a:t>A = [(L) x (W)]/ (43,560 ft</a:t>
            </a:r>
            <a:r>
              <a:rPr lang="pl-PL" baseline="30000" dirty="0"/>
              <a:t>2</a:t>
            </a:r>
            <a:r>
              <a:rPr lang="pl-PL" dirty="0"/>
              <a:t>/ac)</a:t>
            </a:r>
            <a:endParaRPr lang="en-US" dirty="0"/>
          </a:p>
        </p:txBody>
      </p:sp>
    </p:spTree>
    <p:extLst>
      <p:ext uri="{BB962C8B-B14F-4D97-AF65-F5344CB8AC3E}">
        <p14:creationId xmlns:p14="http://schemas.microsoft.com/office/powerpoint/2010/main" val="2634504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371600" y="824560"/>
            <a:ext cx="8298910" cy="579438"/>
          </a:xfrm>
        </p:spPr>
        <p:txBody>
          <a:bodyPr/>
          <a:lstStyle/>
          <a:p>
            <a:pPr algn="l"/>
            <a:r>
              <a:rPr lang="en-US" dirty="0"/>
              <a:t>Number 14 Calculation</a:t>
            </a:r>
            <a:br>
              <a:rPr lang="en-US" dirty="0"/>
            </a:br>
            <a:r>
              <a:rPr lang="en-US" dirty="0"/>
              <a:t> </a:t>
            </a:r>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1371600" y="1524000"/>
            <a:ext cx="8222710" cy="5105400"/>
          </a:xfrm>
        </p:spPr>
        <p:txBody>
          <a:bodyPr/>
          <a:lstStyle/>
          <a:p>
            <a:r>
              <a:rPr lang="en-US" dirty="0"/>
              <a:t>(Length (l) x Width (w))/</a:t>
            </a:r>
            <a:r>
              <a:rPr lang="pl-PL" dirty="0"/>
              <a:t>(43,560 ft</a:t>
            </a:r>
            <a:r>
              <a:rPr lang="pl-PL" baseline="30000" dirty="0"/>
              <a:t>2</a:t>
            </a:r>
            <a:r>
              <a:rPr lang="pl-PL" dirty="0"/>
              <a:t>/ac)</a:t>
            </a:r>
            <a:endParaRPr lang="en-US" dirty="0"/>
          </a:p>
          <a:p>
            <a:endParaRPr lang="en-US" dirty="0"/>
          </a:p>
        </p:txBody>
      </p:sp>
      <p:sp>
        <p:nvSpPr>
          <p:cNvPr id="12" name="TextBox 11">
            <a:extLst>
              <a:ext uri="{FF2B5EF4-FFF2-40B4-BE49-F238E27FC236}">
                <a16:creationId xmlns:a16="http://schemas.microsoft.com/office/drawing/2014/main" id="{70D9F017-D0C9-4D06-98B3-169B2DCE8835}"/>
              </a:ext>
            </a:extLst>
          </p:cNvPr>
          <p:cNvSpPr txBox="1"/>
          <p:nvPr/>
        </p:nvSpPr>
        <p:spPr>
          <a:xfrm>
            <a:off x="2982297" y="2280184"/>
            <a:ext cx="1729863" cy="646331"/>
          </a:xfrm>
          <a:prstGeom prst="rect">
            <a:avLst/>
          </a:prstGeom>
          <a:noFill/>
        </p:spPr>
        <p:txBody>
          <a:bodyPr wrap="square" rtlCol="0">
            <a:spAutoFit/>
          </a:bodyPr>
          <a:lstStyle/>
          <a:p>
            <a:r>
              <a:rPr lang="en-US" sz="3600" dirty="0"/>
              <a:t>380 ft.)</a:t>
            </a:r>
            <a:endParaRPr lang="en-US" sz="3600" u="sng" dirty="0"/>
          </a:p>
        </p:txBody>
      </p:sp>
      <p:sp>
        <p:nvSpPr>
          <p:cNvPr id="13" name="TextBox 12">
            <a:extLst>
              <a:ext uri="{FF2B5EF4-FFF2-40B4-BE49-F238E27FC236}">
                <a16:creationId xmlns:a16="http://schemas.microsoft.com/office/drawing/2014/main" id="{388773B4-6D0C-4B79-8CE8-D048FB4A9712}"/>
              </a:ext>
            </a:extLst>
          </p:cNvPr>
          <p:cNvSpPr txBox="1"/>
          <p:nvPr/>
        </p:nvSpPr>
        <p:spPr>
          <a:xfrm>
            <a:off x="1174000" y="2280184"/>
            <a:ext cx="1669510" cy="646331"/>
          </a:xfrm>
          <a:prstGeom prst="rect">
            <a:avLst/>
          </a:prstGeom>
          <a:noFill/>
        </p:spPr>
        <p:txBody>
          <a:bodyPr wrap="square" rtlCol="0">
            <a:spAutoFit/>
          </a:bodyPr>
          <a:lstStyle/>
          <a:p>
            <a:r>
              <a:rPr lang="en-US" sz="3600" dirty="0"/>
              <a:t>(540 ft.</a:t>
            </a:r>
          </a:p>
        </p:txBody>
      </p:sp>
      <p:sp>
        <p:nvSpPr>
          <p:cNvPr id="14" name="TextBox 13">
            <a:extLst>
              <a:ext uri="{FF2B5EF4-FFF2-40B4-BE49-F238E27FC236}">
                <a16:creationId xmlns:a16="http://schemas.microsoft.com/office/drawing/2014/main" id="{A0024369-C468-49F4-A344-564C09F3556B}"/>
              </a:ext>
            </a:extLst>
          </p:cNvPr>
          <p:cNvSpPr txBox="1"/>
          <p:nvPr/>
        </p:nvSpPr>
        <p:spPr>
          <a:xfrm>
            <a:off x="1673016" y="3105834"/>
            <a:ext cx="2207338" cy="646331"/>
          </a:xfrm>
          <a:prstGeom prst="rect">
            <a:avLst/>
          </a:prstGeom>
          <a:noFill/>
        </p:spPr>
        <p:txBody>
          <a:bodyPr wrap="square" rtlCol="0">
            <a:spAutoFit/>
          </a:bodyPr>
          <a:lstStyle/>
          <a:p>
            <a:r>
              <a:rPr lang="en-US" sz="3600" dirty="0"/>
              <a:t>4.7 acres </a:t>
            </a:r>
            <a:endParaRPr lang="en-US" sz="3600" baseline="30000" dirty="0"/>
          </a:p>
        </p:txBody>
      </p:sp>
      <p:sp>
        <p:nvSpPr>
          <p:cNvPr id="16" name="TextBox 15">
            <a:extLst>
              <a:ext uri="{FF2B5EF4-FFF2-40B4-BE49-F238E27FC236}">
                <a16:creationId xmlns:a16="http://schemas.microsoft.com/office/drawing/2014/main" id="{49132294-90F6-4AAB-97C5-A0F9E2FC6272}"/>
              </a:ext>
            </a:extLst>
          </p:cNvPr>
          <p:cNvSpPr txBox="1"/>
          <p:nvPr/>
        </p:nvSpPr>
        <p:spPr>
          <a:xfrm>
            <a:off x="1295400" y="3105834"/>
            <a:ext cx="152400" cy="646331"/>
          </a:xfrm>
          <a:prstGeom prst="rect">
            <a:avLst/>
          </a:prstGeom>
          <a:noFill/>
        </p:spPr>
        <p:txBody>
          <a:bodyPr wrap="square" rtlCol="0">
            <a:spAutoFit/>
          </a:bodyPr>
          <a:lstStyle/>
          <a:p>
            <a:r>
              <a:rPr lang="en-US" sz="3600" dirty="0"/>
              <a:t>=</a:t>
            </a:r>
          </a:p>
        </p:txBody>
      </p:sp>
      <p:sp>
        <p:nvSpPr>
          <p:cNvPr id="15" name="TextBox 14">
            <a:extLst>
              <a:ext uri="{FF2B5EF4-FFF2-40B4-BE49-F238E27FC236}">
                <a16:creationId xmlns:a16="http://schemas.microsoft.com/office/drawing/2014/main" id="{B675F664-AB29-4342-AEE9-21DE01481A58}"/>
              </a:ext>
            </a:extLst>
          </p:cNvPr>
          <p:cNvSpPr txBox="1"/>
          <p:nvPr/>
        </p:nvSpPr>
        <p:spPr>
          <a:xfrm>
            <a:off x="2639397" y="2238706"/>
            <a:ext cx="381000" cy="646331"/>
          </a:xfrm>
          <a:prstGeom prst="rect">
            <a:avLst/>
          </a:prstGeom>
          <a:noFill/>
        </p:spPr>
        <p:txBody>
          <a:bodyPr wrap="square" rtlCol="0">
            <a:spAutoFit/>
          </a:bodyPr>
          <a:lstStyle/>
          <a:p>
            <a:r>
              <a:rPr lang="en-US" sz="3600" dirty="0"/>
              <a:t>x</a:t>
            </a:r>
          </a:p>
        </p:txBody>
      </p:sp>
      <p:sp>
        <p:nvSpPr>
          <p:cNvPr id="9" name="TextBox 8">
            <a:extLst>
              <a:ext uri="{FF2B5EF4-FFF2-40B4-BE49-F238E27FC236}">
                <a16:creationId xmlns:a16="http://schemas.microsoft.com/office/drawing/2014/main" id="{326AA570-146F-4C25-8B7B-D1B2427A8387}"/>
              </a:ext>
            </a:extLst>
          </p:cNvPr>
          <p:cNvSpPr txBox="1"/>
          <p:nvPr/>
        </p:nvSpPr>
        <p:spPr>
          <a:xfrm>
            <a:off x="4548886" y="2280184"/>
            <a:ext cx="381000" cy="646331"/>
          </a:xfrm>
          <a:prstGeom prst="rect">
            <a:avLst/>
          </a:prstGeom>
          <a:noFill/>
        </p:spPr>
        <p:txBody>
          <a:bodyPr wrap="square" rtlCol="0">
            <a:spAutoFit/>
          </a:bodyPr>
          <a:lstStyle/>
          <a:p>
            <a:r>
              <a:rPr lang="en-US" sz="3600" dirty="0"/>
              <a:t>÷</a:t>
            </a:r>
          </a:p>
        </p:txBody>
      </p:sp>
      <p:sp>
        <p:nvSpPr>
          <p:cNvPr id="10" name="TextBox 9">
            <a:extLst>
              <a:ext uri="{FF2B5EF4-FFF2-40B4-BE49-F238E27FC236}">
                <a16:creationId xmlns:a16="http://schemas.microsoft.com/office/drawing/2014/main" id="{B243855D-1B12-4D20-9A3D-5EDD868D15ED}"/>
              </a:ext>
            </a:extLst>
          </p:cNvPr>
          <p:cNvSpPr txBox="1"/>
          <p:nvPr/>
        </p:nvSpPr>
        <p:spPr>
          <a:xfrm>
            <a:off x="4989735" y="2236271"/>
            <a:ext cx="3489736" cy="646331"/>
          </a:xfrm>
          <a:prstGeom prst="rect">
            <a:avLst/>
          </a:prstGeom>
          <a:noFill/>
        </p:spPr>
        <p:txBody>
          <a:bodyPr wrap="square" rtlCol="0">
            <a:spAutoFit/>
          </a:bodyPr>
          <a:lstStyle/>
          <a:p>
            <a:r>
              <a:rPr lang="en-US" sz="3600" dirty="0"/>
              <a:t>(43,560 ft</a:t>
            </a:r>
            <a:r>
              <a:rPr lang="en-US" sz="3600" baseline="30000" dirty="0"/>
              <a:t>2</a:t>
            </a:r>
            <a:r>
              <a:rPr lang="en-US" sz="3600" dirty="0"/>
              <a:t>/acre)</a:t>
            </a:r>
            <a:endParaRPr lang="en-US" sz="3600" baseline="30000" dirty="0"/>
          </a:p>
        </p:txBody>
      </p:sp>
      <p:cxnSp>
        <p:nvCxnSpPr>
          <p:cNvPr id="5" name="Straight Connector 4">
            <a:extLst>
              <a:ext uri="{FF2B5EF4-FFF2-40B4-BE49-F238E27FC236}">
                <a16:creationId xmlns:a16="http://schemas.microsoft.com/office/drawing/2014/main" id="{94F42E8B-1AE0-304A-BBC3-6E733D2B2BD1}"/>
              </a:ext>
            </a:extLst>
          </p:cNvPr>
          <p:cNvCxnSpPr/>
          <p:nvPr/>
        </p:nvCxnSpPr>
        <p:spPr>
          <a:xfrm flipV="1">
            <a:off x="2286000" y="2438400"/>
            <a:ext cx="353397" cy="381000"/>
          </a:xfrm>
          <a:prstGeom prst="line">
            <a:avLst/>
          </a:prstGeom>
        </p:spPr>
        <p:style>
          <a:lnRef idx="3">
            <a:schemeClr val="accent4"/>
          </a:lnRef>
          <a:fillRef idx="0">
            <a:schemeClr val="accent4"/>
          </a:fillRef>
          <a:effectRef idx="2">
            <a:schemeClr val="accent4"/>
          </a:effectRef>
          <a:fontRef idx="minor">
            <a:schemeClr val="tx1"/>
          </a:fontRef>
        </p:style>
      </p:cxnSp>
      <p:pic>
        <p:nvPicPr>
          <p:cNvPr id="6" name="Picture 5">
            <a:extLst>
              <a:ext uri="{FF2B5EF4-FFF2-40B4-BE49-F238E27FC236}">
                <a16:creationId xmlns:a16="http://schemas.microsoft.com/office/drawing/2014/main" id="{02AD85AA-F16F-CC68-CE77-8034C1A3ED43}"/>
              </a:ext>
            </a:extLst>
          </p:cNvPr>
          <p:cNvPicPr>
            <a:picLocks noChangeAspect="1"/>
          </p:cNvPicPr>
          <p:nvPr/>
        </p:nvPicPr>
        <p:blipFill>
          <a:blip r:embed="rId2"/>
          <a:stretch>
            <a:fillRect/>
          </a:stretch>
        </p:blipFill>
        <p:spPr>
          <a:xfrm>
            <a:off x="3874896" y="2388783"/>
            <a:ext cx="469433" cy="493819"/>
          </a:xfrm>
          <a:prstGeom prst="rect">
            <a:avLst/>
          </a:prstGeom>
        </p:spPr>
      </p:pic>
      <p:pic>
        <p:nvPicPr>
          <p:cNvPr id="7" name="Picture 6">
            <a:extLst>
              <a:ext uri="{FF2B5EF4-FFF2-40B4-BE49-F238E27FC236}">
                <a16:creationId xmlns:a16="http://schemas.microsoft.com/office/drawing/2014/main" id="{AEB6AA4A-E03A-D72C-B536-D2554300AF3C}"/>
              </a:ext>
            </a:extLst>
          </p:cNvPr>
          <p:cNvPicPr>
            <a:picLocks noChangeAspect="1"/>
          </p:cNvPicPr>
          <p:nvPr/>
        </p:nvPicPr>
        <p:blipFill>
          <a:blip r:embed="rId2"/>
          <a:stretch>
            <a:fillRect/>
          </a:stretch>
        </p:blipFill>
        <p:spPr>
          <a:xfrm>
            <a:off x="6700736" y="2325581"/>
            <a:ext cx="469433" cy="493819"/>
          </a:xfrm>
          <a:prstGeom prst="rect">
            <a:avLst/>
          </a:prstGeom>
        </p:spPr>
      </p:pic>
    </p:spTree>
    <p:extLst>
      <p:ext uri="{BB962C8B-B14F-4D97-AF65-F5344CB8AC3E}">
        <p14:creationId xmlns:p14="http://schemas.microsoft.com/office/powerpoint/2010/main" val="3634628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6" grpId="0"/>
      <p:bldP spid="15" grpId="0"/>
      <p:bldP spid="9" grpId="0"/>
      <p:bldP spid="10"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184731" y="838200"/>
            <a:ext cx="8298910" cy="2286000"/>
          </a:xfrm>
        </p:spPr>
        <p:txBody>
          <a:bodyPr/>
          <a:lstStyle/>
          <a:p>
            <a:pPr algn="l"/>
            <a:r>
              <a:rPr lang="en-US" sz="3600" dirty="0"/>
              <a:t>15.	Determine the cross-sectional area, in sq. ft., of the flow in a grit channel which is 2.5 feet in width and flowing to a depth of 1 foot, 3 inches.</a:t>
            </a:r>
            <a:br>
              <a:rPr lang="en-US" dirty="0"/>
            </a:br>
            <a:br>
              <a:rPr lang="en-US" dirty="0"/>
            </a:br>
            <a:br>
              <a:rPr lang="en-US" dirty="0"/>
            </a:br>
            <a:endParaRPr lang="en-US" dirty="0"/>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1066616" y="3048000"/>
            <a:ext cx="8222710" cy="5105400"/>
          </a:xfrm>
        </p:spPr>
        <p:txBody>
          <a:bodyPr/>
          <a:lstStyle/>
          <a:p>
            <a:r>
              <a:rPr lang="en-US" dirty="0"/>
              <a:t>Find the correct formula (Page 4)</a:t>
            </a:r>
          </a:p>
        </p:txBody>
      </p:sp>
      <p:pic>
        <p:nvPicPr>
          <p:cNvPr id="6" name="Picture 5">
            <a:extLst>
              <a:ext uri="{FF2B5EF4-FFF2-40B4-BE49-F238E27FC236}">
                <a16:creationId xmlns:a16="http://schemas.microsoft.com/office/drawing/2014/main" id="{E4AB20C1-E93A-46DF-A2EC-6AE765154AD4}"/>
              </a:ext>
            </a:extLst>
          </p:cNvPr>
          <p:cNvPicPr>
            <a:picLocks noChangeAspect="1"/>
          </p:cNvPicPr>
          <p:nvPr/>
        </p:nvPicPr>
        <p:blipFill>
          <a:blip r:embed="rId2"/>
          <a:stretch>
            <a:fillRect/>
          </a:stretch>
        </p:blipFill>
        <p:spPr>
          <a:xfrm>
            <a:off x="5984472" y="3657600"/>
            <a:ext cx="2785133" cy="3105149"/>
          </a:xfrm>
          <a:prstGeom prst="rect">
            <a:avLst/>
          </a:prstGeom>
        </p:spPr>
      </p:pic>
      <p:pic>
        <p:nvPicPr>
          <p:cNvPr id="5" name="Picture 4">
            <a:extLst>
              <a:ext uri="{FF2B5EF4-FFF2-40B4-BE49-F238E27FC236}">
                <a16:creationId xmlns:a16="http://schemas.microsoft.com/office/drawing/2014/main" id="{5AA39C0B-452D-3CB8-5FEF-D1A9B522478A}"/>
              </a:ext>
            </a:extLst>
          </p:cNvPr>
          <p:cNvPicPr>
            <a:picLocks noChangeAspect="1"/>
          </p:cNvPicPr>
          <p:nvPr/>
        </p:nvPicPr>
        <p:blipFill>
          <a:blip r:embed="rId3"/>
          <a:stretch>
            <a:fillRect/>
          </a:stretch>
        </p:blipFill>
        <p:spPr>
          <a:xfrm>
            <a:off x="925641" y="3664373"/>
            <a:ext cx="4267570" cy="2895851"/>
          </a:xfrm>
          <a:prstGeom prst="rect">
            <a:avLst/>
          </a:prstGeom>
        </p:spPr>
      </p:pic>
      <p:sp>
        <p:nvSpPr>
          <p:cNvPr id="8" name="TextBox 7">
            <a:extLst>
              <a:ext uri="{FF2B5EF4-FFF2-40B4-BE49-F238E27FC236}">
                <a16:creationId xmlns:a16="http://schemas.microsoft.com/office/drawing/2014/main" id="{0536B086-B096-D070-6C41-9688417B944F}"/>
              </a:ext>
            </a:extLst>
          </p:cNvPr>
          <p:cNvSpPr txBox="1"/>
          <p:nvPr/>
        </p:nvSpPr>
        <p:spPr>
          <a:xfrm>
            <a:off x="1295400" y="5486400"/>
            <a:ext cx="2088280" cy="804672"/>
          </a:xfrm>
          <a:prstGeom prst="rect">
            <a:avLst/>
          </a:prstGeom>
          <a:pattFill prst="wdUpDiag">
            <a:fgClr>
              <a:srgbClr val="00B0F0"/>
            </a:fgClr>
            <a:bgClr>
              <a:schemeClr val="bg1"/>
            </a:bgClr>
          </a:pattFill>
        </p:spPr>
        <p:txBody>
          <a:bodyPr wrap="square" rtlCol="0">
            <a:spAutoFit/>
          </a:bodyPr>
          <a:lstStyle/>
          <a:p>
            <a:endParaRPr lang="en-US" dirty="0"/>
          </a:p>
        </p:txBody>
      </p:sp>
    </p:spTree>
    <p:extLst>
      <p:ext uri="{BB962C8B-B14F-4D97-AF65-F5344CB8AC3E}">
        <p14:creationId xmlns:p14="http://schemas.microsoft.com/office/powerpoint/2010/main" val="3940506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447800" y="838200"/>
            <a:ext cx="8298910" cy="579438"/>
          </a:xfrm>
        </p:spPr>
        <p:txBody>
          <a:bodyPr/>
          <a:lstStyle/>
          <a:p>
            <a:pPr algn="l"/>
            <a:r>
              <a:rPr lang="en-US" dirty="0"/>
              <a:t>Number 15 Calculation</a:t>
            </a:r>
            <a:br>
              <a:rPr lang="en-US" dirty="0"/>
            </a:br>
            <a:r>
              <a:rPr lang="en-US" dirty="0"/>
              <a:t> </a:t>
            </a:r>
            <a:br>
              <a:rPr lang="en-US" dirty="0"/>
            </a:br>
            <a:endParaRPr lang="en-US" dirty="0"/>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1371600" y="1522631"/>
            <a:ext cx="8222710" cy="5105400"/>
          </a:xfrm>
        </p:spPr>
        <p:txBody>
          <a:bodyPr/>
          <a:lstStyle/>
          <a:p>
            <a:r>
              <a:rPr lang="en-US" dirty="0"/>
              <a:t>Length (l) x Width (w)</a:t>
            </a:r>
          </a:p>
          <a:p>
            <a:r>
              <a:rPr lang="en-US" dirty="0"/>
              <a:t>Step 1 is to convert to the same units.</a:t>
            </a:r>
          </a:p>
          <a:p>
            <a:r>
              <a:rPr lang="en-US" dirty="0"/>
              <a:t>1 ft. 3 inches = 1.25 ft.</a:t>
            </a:r>
          </a:p>
          <a:p>
            <a:endParaRPr lang="en-US" dirty="0"/>
          </a:p>
        </p:txBody>
      </p:sp>
      <p:sp>
        <p:nvSpPr>
          <p:cNvPr id="12" name="TextBox 11">
            <a:extLst>
              <a:ext uri="{FF2B5EF4-FFF2-40B4-BE49-F238E27FC236}">
                <a16:creationId xmlns:a16="http://schemas.microsoft.com/office/drawing/2014/main" id="{70D9F017-D0C9-4D06-98B3-169B2DCE8835}"/>
              </a:ext>
            </a:extLst>
          </p:cNvPr>
          <p:cNvSpPr txBox="1"/>
          <p:nvPr/>
        </p:nvSpPr>
        <p:spPr>
          <a:xfrm>
            <a:off x="2842137" y="3433461"/>
            <a:ext cx="1729863" cy="646331"/>
          </a:xfrm>
          <a:prstGeom prst="rect">
            <a:avLst/>
          </a:prstGeom>
          <a:noFill/>
        </p:spPr>
        <p:txBody>
          <a:bodyPr wrap="square" rtlCol="0">
            <a:spAutoFit/>
          </a:bodyPr>
          <a:lstStyle/>
          <a:p>
            <a:r>
              <a:rPr lang="en-US" sz="3600" dirty="0"/>
              <a:t>1.25 ft.</a:t>
            </a:r>
            <a:endParaRPr lang="en-US" sz="3600" u="sng" dirty="0"/>
          </a:p>
        </p:txBody>
      </p:sp>
      <p:sp>
        <p:nvSpPr>
          <p:cNvPr id="13" name="TextBox 12">
            <a:extLst>
              <a:ext uri="{FF2B5EF4-FFF2-40B4-BE49-F238E27FC236}">
                <a16:creationId xmlns:a16="http://schemas.microsoft.com/office/drawing/2014/main" id="{388773B4-6D0C-4B79-8CE8-D048FB4A9712}"/>
              </a:ext>
            </a:extLst>
          </p:cNvPr>
          <p:cNvSpPr txBox="1"/>
          <p:nvPr/>
        </p:nvSpPr>
        <p:spPr>
          <a:xfrm>
            <a:off x="831743" y="3429000"/>
            <a:ext cx="1669510" cy="646331"/>
          </a:xfrm>
          <a:prstGeom prst="rect">
            <a:avLst/>
          </a:prstGeom>
          <a:noFill/>
        </p:spPr>
        <p:txBody>
          <a:bodyPr wrap="square" rtlCol="0">
            <a:spAutoFit/>
          </a:bodyPr>
          <a:lstStyle/>
          <a:p>
            <a:r>
              <a:rPr lang="en-US" sz="3600" dirty="0"/>
              <a:t>2.5 ft.</a:t>
            </a:r>
          </a:p>
        </p:txBody>
      </p:sp>
      <p:sp>
        <p:nvSpPr>
          <p:cNvPr id="14" name="TextBox 13">
            <a:extLst>
              <a:ext uri="{FF2B5EF4-FFF2-40B4-BE49-F238E27FC236}">
                <a16:creationId xmlns:a16="http://schemas.microsoft.com/office/drawing/2014/main" id="{A0024369-C468-49F4-A344-564C09F3556B}"/>
              </a:ext>
            </a:extLst>
          </p:cNvPr>
          <p:cNvSpPr txBox="1"/>
          <p:nvPr/>
        </p:nvSpPr>
        <p:spPr>
          <a:xfrm>
            <a:off x="4809894" y="3429000"/>
            <a:ext cx="2207338" cy="646331"/>
          </a:xfrm>
          <a:prstGeom prst="rect">
            <a:avLst/>
          </a:prstGeom>
          <a:noFill/>
        </p:spPr>
        <p:txBody>
          <a:bodyPr wrap="square" rtlCol="0">
            <a:spAutoFit/>
          </a:bodyPr>
          <a:lstStyle/>
          <a:p>
            <a:r>
              <a:rPr lang="en-US" sz="3600" dirty="0"/>
              <a:t>3.1 ft</a:t>
            </a:r>
            <a:r>
              <a:rPr lang="en-US" sz="3600" baseline="30000" dirty="0"/>
              <a:t>2</a:t>
            </a:r>
            <a:r>
              <a:rPr lang="en-US" sz="3600" dirty="0"/>
              <a:t> </a:t>
            </a:r>
            <a:endParaRPr lang="en-US" sz="3600" baseline="30000" dirty="0"/>
          </a:p>
        </p:txBody>
      </p:sp>
      <p:sp>
        <p:nvSpPr>
          <p:cNvPr id="16" name="TextBox 15">
            <a:extLst>
              <a:ext uri="{FF2B5EF4-FFF2-40B4-BE49-F238E27FC236}">
                <a16:creationId xmlns:a16="http://schemas.microsoft.com/office/drawing/2014/main" id="{49132294-90F6-4AAB-97C5-A0F9E2FC6272}"/>
              </a:ext>
            </a:extLst>
          </p:cNvPr>
          <p:cNvSpPr txBox="1"/>
          <p:nvPr/>
        </p:nvSpPr>
        <p:spPr>
          <a:xfrm>
            <a:off x="4381500" y="3433461"/>
            <a:ext cx="381000" cy="646331"/>
          </a:xfrm>
          <a:prstGeom prst="rect">
            <a:avLst/>
          </a:prstGeom>
          <a:noFill/>
        </p:spPr>
        <p:txBody>
          <a:bodyPr wrap="square" rtlCol="0">
            <a:spAutoFit/>
          </a:bodyPr>
          <a:lstStyle/>
          <a:p>
            <a:r>
              <a:rPr lang="en-US" sz="3600" dirty="0"/>
              <a:t>=</a:t>
            </a:r>
          </a:p>
        </p:txBody>
      </p:sp>
      <p:sp>
        <p:nvSpPr>
          <p:cNvPr id="15" name="TextBox 14">
            <a:extLst>
              <a:ext uri="{FF2B5EF4-FFF2-40B4-BE49-F238E27FC236}">
                <a16:creationId xmlns:a16="http://schemas.microsoft.com/office/drawing/2014/main" id="{B675F664-AB29-4342-AEE9-21DE01481A58}"/>
              </a:ext>
            </a:extLst>
          </p:cNvPr>
          <p:cNvSpPr txBox="1"/>
          <p:nvPr/>
        </p:nvSpPr>
        <p:spPr>
          <a:xfrm>
            <a:off x="2296161" y="3429000"/>
            <a:ext cx="381000" cy="646331"/>
          </a:xfrm>
          <a:prstGeom prst="rect">
            <a:avLst/>
          </a:prstGeom>
          <a:noFill/>
        </p:spPr>
        <p:txBody>
          <a:bodyPr wrap="square" rtlCol="0">
            <a:spAutoFit/>
          </a:bodyPr>
          <a:lstStyle/>
          <a:p>
            <a:r>
              <a:rPr lang="en-US" sz="3600" dirty="0"/>
              <a:t>x</a:t>
            </a:r>
          </a:p>
        </p:txBody>
      </p:sp>
    </p:spTree>
    <p:extLst>
      <p:ext uri="{BB962C8B-B14F-4D97-AF65-F5344CB8AC3E}">
        <p14:creationId xmlns:p14="http://schemas.microsoft.com/office/powerpoint/2010/main" val="2495151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6" grpId="0"/>
      <p:bldP spid="1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209608" y="838200"/>
            <a:ext cx="8222710" cy="2286000"/>
          </a:xfrm>
        </p:spPr>
        <p:txBody>
          <a:bodyPr/>
          <a:lstStyle/>
          <a:p>
            <a:pPr algn="l"/>
            <a:r>
              <a:rPr lang="en-US" sz="3600" dirty="0"/>
              <a:t>16.	Determine the cross-sectional area, in square inches, of a pipe which is 18 inches in diameter</a:t>
            </a:r>
            <a:r>
              <a:rPr lang="en-US" dirty="0"/>
              <a:t>.</a:t>
            </a:r>
            <a:br>
              <a:rPr lang="en-US" dirty="0"/>
            </a:br>
            <a:endParaRPr lang="en-US" dirty="0"/>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1202835" y="2667000"/>
            <a:ext cx="8222710" cy="5105400"/>
          </a:xfrm>
        </p:spPr>
        <p:txBody>
          <a:bodyPr/>
          <a:lstStyle/>
          <a:p>
            <a:r>
              <a:rPr lang="en-US" dirty="0"/>
              <a:t>Find the correct formula (Page 4)</a:t>
            </a:r>
          </a:p>
        </p:txBody>
      </p:sp>
      <p:pic>
        <p:nvPicPr>
          <p:cNvPr id="4" name="Picture 3">
            <a:extLst>
              <a:ext uri="{FF2B5EF4-FFF2-40B4-BE49-F238E27FC236}">
                <a16:creationId xmlns:a16="http://schemas.microsoft.com/office/drawing/2014/main" id="{FD1D82A7-08B3-45A4-9E0C-1B83EDE0EC1B}"/>
              </a:ext>
            </a:extLst>
          </p:cNvPr>
          <p:cNvPicPr>
            <a:picLocks noChangeAspect="1"/>
          </p:cNvPicPr>
          <p:nvPr/>
        </p:nvPicPr>
        <p:blipFill>
          <a:blip r:embed="rId2"/>
          <a:stretch>
            <a:fillRect/>
          </a:stretch>
        </p:blipFill>
        <p:spPr>
          <a:xfrm>
            <a:off x="5943600" y="3610932"/>
            <a:ext cx="2771775" cy="3151817"/>
          </a:xfrm>
          <a:prstGeom prst="rect">
            <a:avLst/>
          </a:prstGeom>
        </p:spPr>
      </p:pic>
      <p:grpSp>
        <p:nvGrpSpPr>
          <p:cNvPr id="12" name="Group 11">
            <a:extLst>
              <a:ext uri="{FF2B5EF4-FFF2-40B4-BE49-F238E27FC236}">
                <a16:creationId xmlns:a16="http://schemas.microsoft.com/office/drawing/2014/main" id="{216A662E-9FA8-4391-BEE0-3CDA81A2EE3C}"/>
              </a:ext>
            </a:extLst>
          </p:cNvPr>
          <p:cNvGrpSpPr/>
          <p:nvPr/>
        </p:nvGrpSpPr>
        <p:grpSpPr>
          <a:xfrm>
            <a:off x="1600200" y="3610932"/>
            <a:ext cx="2971800" cy="2332668"/>
            <a:chOff x="1600200" y="3610932"/>
            <a:chExt cx="2971800" cy="2332668"/>
          </a:xfrm>
        </p:grpSpPr>
        <p:sp>
          <p:nvSpPr>
            <p:cNvPr id="5" name="Oval 4">
              <a:extLst>
                <a:ext uri="{FF2B5EF4-FFF2-40B4-BE49-F238E27FC236}">
                  <a16:creationId xmlns:a16="http://schemas.microsoft.com/office/drawing/2014/main" id="{702034ED-AA0F-4869-AD52-53AE720729F0}"/>
                </a:ext>
              </a:extLst>
            </p:cNvPr>
            <p:cNvSpPr/>
            <p:nvPr/>
          </p:nvSpPr>
          <p:spPr>
            <a:xfrm>
              <a:off x="1600200" y="4495800"/>
              <a:ext cx="1600201" cy="1447800"/>
            </a:xfrm>
            <a:prstGeom prst="ellipse">
              <a:avLst/>
            </a:prstGeom>
            <a:pattFill prst="wdUpDiag">
              <a:fgClr>
                <a:schemeClr val="tx2">
                  <a:lumMod val="50000"/>
                  <a:lumOff val="50000"/>
                </a:schemeClr>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a:extLst>
                <a:ext uri="{FF2B5EF4-FFF2-40B4-BE49-F238E27FC236}">
                  <a16:creationId xmlns:a16="http://schemas.microsoft.com/office/drawing/2014/main" id="{A125FF70-F3A2-4E69-AE26-54992A3729F7}"/>
                </a:ext>
              </a:extLst>
            </p:cNvPr>
            <p:cNvCxnSpPr>
              <a:cxnSpLocks/>
            </p:cNvCxnSpPr>
            <p:nvPr/>
          </p:nvCxnSpPr>
          <p:spPr>
            <a:xfrm flipV="1">
              <a:off x="1994982" y="3610932"/>
              <a:ext cx="1510218" cy="968364"/>
            </a:xfrm>
            <a:prstGeom prst="line">
              <a:avLst/>
            </a:prstGeom>
          </p:spPr>
          <p:style>
            <a:lnRef idx="2">
              <a:schemeClr val="dk1"/>
            </a:lnRef>
            <a:fillRef idx="0">
              <a:schemeClr val="dk1"/>
            </a:fillRef>
            <a:effectRef idx="1">
              <a:schemeClr val="dk1"/>
            </a:effectRef>
            <a:fontRef idx="minor">
              <a:schemeClr val="tx1"/>
            </a:fontRef>
          </p:style>
        </p:cxnSp>
        <p:cxnSp>
          <p:nvCxnSpPr>
            <p:cNvPr id="9" name="Straight Connector 8">
              <a:extLst>
                <a:ext uri="{FF2B5EF4-FFF2-40B4-BE49-F238E27FC236}">
                  <a16:creationId xmlns:a16="http://schemas.microsoft.com/office/drawing/2014/main" id="{65B93F1F-0548-4793-B276-376D682FB096}"/>
                </a:ext>
              </a:extLst>
            </p:cNvPr>
            <p:cNvCxnSpPr>
              <a:cxnSpLocks/>
            </p:cNvCxnSpPr>
            <p:nvPr/>
          </p:nvCxnSpPr>
          <p:spPr>
            <a:xfrm flipV="1">
              <a:off x="3048000" y="4343400"/>
              <a:ext cx="1524000" cy="1333500"/>
            </a:xfrm>
            <a:prstGeom prst="line">
              <a:avLst/>
            </a:prstGeom>
          </p:spPr>
          <p:style>
            <a:lnRef idx="2">
              <a:schemeClr val="dk1"/>
            </a:lnRef>
            <a:fillRef idx="0">
              <a:schemeClr val="dk1"/>
            </a:fillRef>
            <a:effectRef idx="1">
              <a:schemeClr val="dk1"/>
            </a:effectRef>
            <a:fontRef idx="minor">
              <a:schemeClr val="tx1"/>
            </a:fontRef>
          </p:style>
        </p:cxnSp>
      </p:grpSp>
    </p:spTree>
    <p:extLst>
      <p:ext uri="{BB962C8B-B14F-4D97-AF65-F5344CB8AC3E}">
        <p14:creationId xmlns:p14="http://schemas.microsoft.com/office/powerpoint/2010/main" val="1724577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540443" y="838200"/>
            <a:ext cx="8298910" cy="579438"/>
          </a:xfrm>
        </p:spPr>
        <p:txBody>
          <a:bodyPr/>
          <a:lstStyle/>
          <a:p>
            <a:pPr algn="l"/>
            <a:r>
              <a:rPr lang="en-US" dirty="0"/>
              <a:t>Number 16 Calculation</a:t>
            </a:r>
            <a:br>
              <a:rPr lang="en-US" dirty="0"/>
            </a:br>
            <a:r>
              <a:rPr lang="en-US" dirty="0"/>
              <a:t> </a:t>
            </a:r>
            <a:br>
              <a:rPr lang="en-US" dirty="0"/>
            </a:br>
            <a:endParaRPr lang="en-US" dirty="0"/>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1616643" y="1524000"/>
            <a:ext cx="8222710" cy="5105400"/>
          </a:xfrm>
        </p:spPr>
        <p:txBody>
          <a:bodyPr/>
          <a:lstStyle/>
          <a:p>
            <a:r>
              <a:rPr lang="en-US" dirty="0"/>
              <a:t>0.785D</a:t>
            </a:r>
            <a:r>
              <a:rPr lang="en-US" baseline="30000" dirty="0"/>
              <a:t>2</a:t>
            </a:r>
          </a:p>
          <a:p>
            <a:r>
              <a:rPr lang="en-US" dirty="0"/>
              <a:t>0.785 x D x D</a:t>
            </a:r>
          </a:p>
          <a:p>
            <a:pPr marL="0" indent="0">
              <a:buNone/>
            </a:pPr>
            <a:endParaRPr lang="en-US" baseline="30000" dirty="0"/>
          </a:p>
        </p:txBody>
      </p:sp>
      <p:sp>
        <p:nvSpPr>
          <p:cNvPr id="12" name="TextBox 11">
            <a:extLst>
              <a:ext uri="{FF2B5EF4-FFF2-40B4-BE49-F238E27FC236}">
                <a16:creationId xmlns:a16="http://schemas.microsoft.com/office/drawing/2014/main" id="{70D9F017-D0C9-4D06-98B3-169B2DCE8835}"/>
              </a:ext>
            </a:extLst>
          </p:cNvPr>
          <p:cNvSpPr txBox="1"/>
          <p:nvPr/>
        </p:nvSpPr>
        <p:spPr>
          <a:xfrm>
            <a:off x="2252331" y="4215594"/>
            <a:ext cx="1335959" cy="646331"/>
          </a:xfrm>
          <a:prstGeom prst="rect">
            <a:avLst/>
          </a:prstGeom>
          <a:noFill/>
        </p:spPr>
        <p:txBody>
          <a:bodyPr wrap="square" rtlCol="0">
            <a:spAutoFit/>
          </a:bodyPr>
          <a:lstStyle/>
          <a:p>
            <a:r>
              <a:rPr lang="en-US" sz="3600" dirty="0"/>
              <a:t>18 in.</a:t>
            </a:r>
            <a:endParaRPr lang="en-US" sz="3600" u="sng" dirty="0"/>
          </a:p>
        </p:txBody>
      </p:sp>
      <p:sp>
        <p:nvSpPr>
          <p:cNvPr id="13" name="TextBox 12">
            <a:extLst>
              <a:ext uri="{FF2B5EF4-FFF2-40B4-BE49-F238E27FC236}">
                <a16:creationId xmlns:a16="http://schemas.microsoft.com/office/drawing/2014/main" id="{388773B4-6D0C-4B79-8CE8-D048FB4A9712}"/>
              </a:ext>
            </a:extLst>
          </p:cNvPr>
          <p:cNvSpPr txBox="1"/>
          <p:nvPr/>
        </p:nvSpPr>
        <p:spPr>
          <a:xfrm>
            <a:off x="655375" y="4215594"/>
            <a:ext cx="1407242" cy="646331"/>
          </a:xfrm>
          <a:prstGeom prst="rect">
            <a:avLst/>
          </a:prstGeom>
          <a:noFill/>
        </p:spPr>
        <p:txBody>
          <a:bodyPr wrap="square" rtlCol="0">
            <a:spAutoFit/>
          </a:bodyPr>
          <a:lstStyle/>
          <a:p>
            <a:r>
              <a:rPr lang="en-US" sz="3600" dirty="0"/>
              <a:t>0.785</a:t>
            </a:r>
          </a:p>
        </p:txBody>
      </p:sp>
      <p:sp>
        <p:nvSpPr>
          <p:cNvPr id="14" name="TextBox 13">
            <a:extLst>
              <a:ext uri="{FF2B5EF4-FFF2-40B4-BE49-F238E27FC236}">
                <a16:creationId xmlns:a16="http://schemas.microsoft.com/office/drawing/2014/main" id="{A0024369-C468-49F4-A344-564C09F3556B}"/>
              </a:ext>
            </a:extLst>
          </p:cNvPr>
          <p:cNvSpPr txBox="1"/>
          <p:nvPr/>
        </p:nvSpPr>
        <p:spPr>
          <a:xfrm>
            <a:off x="5689898" y="4211004"/>
            <a:ext cx="2996901" cy="646331"/>
          </a:xfrm>
          <a:prstGeom prst="rect">
            <a:avLst/>
          </a:prstGeom>
          <a:noFill/>
        </p:spPr>
        <p:txBody>
          <a:bodyPr wrap="square" rtlCol="0">
            <a:spAutoFit/>
          </a:bodyPr>
          <a:lstStyle/>
          <a:p>
            <a:r>
              <a:rPr lang="en-US" sz="3600" dirty="0"/>
              <a:t>254.34 sq.in.</a:t>
            </a:r>
            <a:endParaRPr lang="en-US" sz="3600" baseline="30000" dirty="0"/>
          </a:p>
        </p:txBody>
      </p:sp>
      <p:sp>
        <p:nvSpPr>
          <p:cNvPr id="16" name="TextBox 15">
            <a:extLst>
              <a:ext uri="{FF2B5EF4-FFF2-40B4-BE49-F238E27FC236}">
                <a16:creationId xmlns:a16="http://schemas.microsoft.com/office/drawing/2014/main" id="{49132294-90F6-4AAB-97C5-A0F9E2FC6272}"/>
              </a:ext>
            </a:extLst>
          </p:cNvPr>
          <p:cNvSpPr txBox="1"/>
          <p:nvPr/>
        </p:nvSpPr>
        <p:spPr>
          <a:xfrm>
            <a:off x="5230725" y="4215594"/>
            <a:ext cx="381000" cy="646331"/>
          </a:xfrm>
          <a:prstGeom prst="rect">
            <a:avLst/>
          </a:prstGeom>
          <a:noFill/>
        </p:spPr>
        <p:txBody>
          <a:bodyPr wrap="square" rtlCol="0">
            <a:spAutoFit/>
          </a:bodyPr>
          <a:lstStyle/>
          <a:p>
            <a:r>
              <a:rPr lang="en-US" sz="3600" dirty="0"/>
              <a:t>=</a:t>
            </a:r>
          </a:p>
        </p:txBody>
      </p:sp>
      <p:sp>
        <p:nvSpPr>
          <p:cNvPr id="15" name="TextBox 14">
            <a:extLst>
              <a:ext uri="{FF2B5EF4-FFF2-40B4-BE49-F238E27FC236}">
                <a16:creationId xmlns:a16="http://schemas.microsoft.com/office/drawing/2014/main" id="{B675F664-AB29-4342-AEE9-21DE01481A58}"/>
              </a:ext>
            </a:extLst>
          </p:cNvPr>
          <p:cNvSpPr txBox="1"/>
          <p:nvPr/>
        </p:nvSpPr>
        <p:spPr>
          <a:xfrm>
            <a:off x="1872117" y="4188032"/>
            <a:ext cx="381000" cy="646331"/>
          </a:xfrm>
          <a:prstGeom prst="rect">
            <a:avLst/>
          </a:prstGeom>
          <a:noFill/>
        </p:spPr>
        <p:txBody>
          <a:bodyPr wrap="square" rtlCol="0">
            <a:spAutoFit/>
          </a:bodyPr>
          <a:lstStyle/>
          <a:p>
            <a:r>
              <a:rPr lang="en-US" sz="3600" dirty="0"/>
              <a:t>x</a:t>
            </a:r>
          </a:p>
        </p:txBody>
      </p:sp>
      <p:sp>
        <p:nvSpPr>
          <p:cNvPr id="9" name="TextBox 8">
            <a:extLst>
              <a:ext uri="{FF2B5EF4-FFF2-40B4-BE49-F238E27FC236}">
                <a16:creationId xmlns:a16="http://schemas.microsoft.com/office/drawing/2014/main" id="{87A86387-996A-4654-B0BD-392B5C618E60}"/>
              </a:ext>
            </a:extLst>
          </p:cNvPr>
          <p:cNvSpPr txBox="1"/>
          <p:nvPr/>
        </p:nvSpPr>
        <p:spPr>
          <a:xfrm>
            <a:off x="3552652" y="4188031"/>
            <a:ext cx="381000" cy="646331"/>
          </a:xfrm>
          <a:prstGeom prst="rect">
            <a:avLst/>
          </a:prstGeom>
          <a:noFill/>
        </p:spPr>
        <p:txBody>
          <a:bodyPr wrap="square" rtlCol="0">
            <a:spAutoFit/>
          </a:bodyPr>
          <a:lstStyle/>
          <a:p>
            <a:r>
              <a:rPr lang="en-US" sz="3600" dirty="0"/>
              <a:t>x</a:t>
            </a:r>
          </a:p>
        </p:txBody>
      </p:sp>
      <p:sp>
        <p:nvSpPr>
          <p:cNvPr id="10" name="TextBox 9">
            <a:extLst>
              <a:ext uri="{FF2B5EF4-FFF2-40B4-BE49-F238E27FC236}">
                <a16:creationId xmlns:a16="http://schemas.microsoft.com/office/drawing/2014/main" id="{603AAF75-51F5-483E-8A80-01CDB6F7EF37}"/>
              </a:ext>
            </a:extLst>
          </p:cNvPr>
          <p:cNvSpPr txBox="1"/>
          <p:nvPr/>
        </p:nvSpPr>
        <p:spPr>
          <a:xfrm>
            <a:off x="3932569" y="4215594"/>
            <a:ext cx="1469361" cy="646331"/>
          </a:xfrm>
          <a:prstGeom prst="rect">
            <a:avLst/>
          </a:prstGeom>
          <a:noFill/>
        </p:spPr>
        <p:txBody>
          <a:bodyPr wrap="square" rtlCol="0">
            <a:spAutoFit/>
          </a:bodyPr>
          <a:lstStyle/>
          <a:p>
            <a:r>
              <a:rPr lang="en-US" sz="3600" dirty="0"/>
              <a:t>18 in.</a:t>
            </a:r>
            <a:endParaRPr lang="en-US" sz="3600" u="sng" dirty="0"/>
          </a:p>
        </p:txBody>
      </p:sp>
    </p:spTree>
    <p:extLst>
      <p:ext uri="{BB962C8B-B14F-4D97-AF65-F5344CB8AC3E}">
        <p14:creationId xmlns:p14="http://schemas.microsoft.com/office/powerpoint/2010/main" val="1269815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6" grpId="0"/>
      <p:bldP spid="15" grpId="0"/>
      <p:bldP spid="9" grpId="0"/>
      <p:bldP spid="10"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219200" y="838200"/>
            <a:ext cx="8298910" cy="2286000"/>
          </a:xfrm>
        </p:spPr>
        <p:txBody>
          <a:bodyPr/>
          <a:lstStyle/>
          <a:p>
            <a:pPr algn="l"/>
            <a:r>
              <a:rPr lang="en-US" sz="3600" dirty="0"/>
              <a:t>17.	A rectangular clarifier is 58 feet in length, 24 feet in width, and 18 feet in depth.  Determine the volume in cubic feet.</a:t>
            </a:r>
            <a:br>
              <a:rPr lang="en-US" dirty="0"/>
            </a:br>
            <a:endParaRPr lang="en-US" dirty="0"/>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1219200" y="3048000"/>
            <a:ext cx="8222710" cy="5105400"/>
          </a:xfrm>
        </p:spPr>
        <p:txBody>
          <a:bodyPr/>
          <a:lstStyle/>
          <a:p>
            <a:r>
              <a:rPr lang="en-US" dirty="0"/>
              <a:t>Find the correct formula (Page 4)</a:t>
            </a:r>
          </a:p>
        </p:txBody>
      </p:sp>
    </p:spTree>
    <p:extLst>
      <p:ext uri="{BB962C8B-B14F-4D97-AF65-F5344CB8AC3E}">
        <p14:creationId xmlns:p14="http://schemas.microsoft.com/office/powerpoint/2010/main" val="1023741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679EC91-BA0A-4F75-8F5E-3BE4D5631B51}"/>
              </a:ext>
            </a:extLst>
          </p:cNvPr>
          <p:cNvPicPr>
            <a:picLocks noChangeAspect="1"/>
          </p:cNvPicPr>
          <p:nvPr/>
        </p:nvPicPr>
        <p:blipFill>
          <a:blip r:embed="rId2"/>
          <a:stretch>
            <a:fillRect/>
          </a:stretch>
        </p:blipFill>
        <p:spPr>
          <a:xfrm>
            <a:off x="76200" y="408460"/>
            <a:ext cx="3990023" cy="4495800"/>
          </a:xfrm>
          <a:prstGeom prst="rect">
            <a:avLst/>
          </a:prstGeom>
        </p:spPr>
      </p:pic>
      <p:pic>
        <p:nvPicPr>
          <p:cNvPr id="6" name="Picture 5">
            <a:extLst>
              <a:ext uri="{FF2B5EF4-FFF2-40B4-BE49-F238E27FC236}">
                <a16:creationId xmlns:a16="http://schemas.microsoft.com/office/drawing/2014/main" id="{45AA5C2D-C951-4D12-B365-839075F7BD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17267" y="3211963"/>
            <a:ext cx="5448724" cy="3646037"/>
          </a:xfrm>
          <a:prstGeom prst="rect">
            <a:avLst/>
          </a:prstGeom>
        </p:spPr>
      </p:pic>
    </p:spTree>
    <p:extLst>
      <p:ext uri="{BB962C8B-B14F-4D97-AF65-F5344CB8AC3E}">
        <p14:creationId xmlns:p14="http://schemas.microsoft.com/office/powerpoint/2010/main" val="191349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27AE9B-2141-44D7-923C-8D61280BB4BF}"/>
              </a:ext>
            </a:extLst>
          </p:cNvPr>
          <p:cNvSpPr>
            <a:spLocks noGrp="1"/>
          </p:cNvSpPr>
          <p:nvPr>
            <p:ph type="title"/>
          </p:nvPr>
        </p:nvSpPr>
        <p:spPr/>
        <p:txBody>
          <a:bodyPr/>
          <a:lstStyle/>
          <a:p>
            <a:r>
              <a:rPr lang="en-US" dirty="0"/>
              <a:t>Conversions </a:t>
            </a:r>
          </a:p>
        </p:txBody>
      </p:sp>
      <p:sp>
        <p:nvSpPr>
          <p:cNvPr id="3" name="Content Placeholder 2">
            <a:extLst>
              <a:ext uri="{FF2B5EF4-FFF2-40B4-BE49-F238E27FC236}">
                <a16:creationId xmlns:a16="http://schemas.microsoft.com/office/drawing/2014/main" id="{05290B8A-C9E4-4CEC-968B-8776F7A3ACA6}"/>
              </a:ext>
            </a:extLst>
          </p:cNvPr>
          <p:cNvSpPr>
            <a:spLocks noGrp="1"/>
          </p:cNvSpPr>
          <p:nvPr>
            <p:ph idx="1"/>
          </p:nvPr>
        </p:nvSpPr>
        <p:spPr/>
        <p:txBody>
          <a:bodyPr/>
          <a:lstStyle/>
          <a:p>
            <a:r>
              <a:rPr lang="en-US" dirty="0"/>
              <a:t>Utilizing conversions</a:t>
            </a:r>
          </a:p>
          <a:p>
            <a:r>
              <a:rPr lang="en-US" dirty="0"/>
              <a:t>Changes units but not magnitude</a:t>
            </a:r>
          </a:p>
          <a:p>
            <a:r>
              <a:rPr lang="en-US" dirty="0"/>
              <a:t>Essentially multiplication by “1”</a:t>
            </a:r>
          </a:p>
          <a:p>
            <a:pPr marL="0" indent="0">
              <a:buNone/>
            </a:pPr>
            <a:endParaRPr lang="en-US" dirty="0"/>
          </a:p>
          <a:p>
            <a:pPr marL="0" indent="0">
              <a:buNone/>
            </a:pPr>
            <a:endParaRPr lang="en-US" dirty="0"/>
          </a:p>
          <a:p>
            <a:r>
              <a:rPr lang="en-US" dirty="0"/>
              <a:t>Important to include units</a:t>
            </a:r>
          </a:p>
          <a:p>
            <a:pPr marL="0" indent="0">
              <a:buNone/>
            </a:pPr>
            <a:r>
              <a:rPr lang="en-US" dirty="0"/>
              <a:t> </a:t>
            </a:r>
          </a:p>
        </p:txBody>
      </p:sp>
      <p:sp>
        <p:nvSpPr>
          <p:cNvPr id="4" name="TextBox 3">
            <a:extLst>
              <a:ext uri="{FF2B5EF4-FFF2-40B4-BE49-F238E27FC236}">
                <a16:creationId xmlns:a16="http://schemas.microsoft.com/office/drawing/2014/main" id="{AFC4674F-4B03-4633-A094-708B59E1B8BE}"/>
              </a:ext>
            </a:extLst>
          </p:cNvPr>
          <p:cNvSpPr txBox="1"/>
          <p:nvPr/>
        </p:nvSpPr>
        <p:spPr>
          <a:xfrm>
            <a:off x="1066800" y="3433864"/>
            <a:ext cx="533400" cy="1200329"/>
          </a:xfrm>
          <a:prstGeom prst="rect">
            <a:avLst/>
          </a:prstGeom>
          <a:noFill/>
        </p:spPr>
        <p:txBody>
          <a:bodyPr wrap="square" rtlCol="0">
            <a:spAutoFit/>
          </a:bodyPr>
          <a:lstStyle/>
          <a:p>
            <a:r>
              <a:rPr lang="en-US" sz="3600" u="sng" dirty="0"/>
              <a:t>3</a:t>
            </a:r>
          </a:p>
          <a:p>
            <a:r>
              <a:rPr lang="en-US" sz="3600" dirty="0"/>
              <a:t>3</a:t>
            </a:r>
          </a:p>
        </p:txBody>
      </p:sp>
      <p:sp>
        <p:nvSpPr>
          <p:cNvPr id="6" name="TextBox 5">
            <a:extLst>
              <a:ext uri="{FF2B5EF4-FFF2-40B4-BE49-F238E27FC236}">
                <a16:creationId xmlns:a16="http://schemas.microsoft.com/office/drawing/2014/main" id="{82B17F4B-D52A-4954-B0EA-F5D2CD2E8069}"/>
              </a:ext>
            </a:extLst>
          </p:cNvPr>
          <p:cNvSpPr txBox="1"/>
          <p:nvPr/>
        </p:nvSpPr>
        <p:spPr>
          <a:xfrm>
            <a:off x="2885874" y="3433864"/>
            <a:ext cx="1066800" cy="1200329"/>
          </a:xfrm>
          <a:prstGeom prst="rect">
            <a:avLst/>
          </a:prstGeom>
          <a:noFill/>
        </p:spPr>
        <p:txBody>
          <a:bodyPr wrap="square" rtlCol="0">
            <a:spAutoFit/>
          </a:bodyPr>
          <a:lstStyle/>
          <a:p>
            <a:r>
              <a:rPr lang="en-US" sz="3600" u="sng" dirty="0"/>
              <a:t>12in</a:t>
            </a:r>
          </a:p>
          <a:p>
            <a:r>
              <a:rPr lang="en-US" sz="3600" dirty="0"/>
              <a:t> 1 ft</a:t>
            </a:r>
          </a:p>
        </p:txBody>
      </p:sp>
      <p:sp>
        <p:nvSpPr>
          <p:cNvPr id="7" name="TextBox 6">
            <a:extLst>
              <a:ext uri="{FF2B5EF4-FFF2-40B4-BE49-F238E27FC236}">
                <a16:creationId xmlns:a16="http://schemas.microsoft.com/office/drawing/2014/main" id="{292EF5A4-7668-4C17-B4C2-9A152F4D4F19}"/>
              </a:ext>
            </a:extLst>
          </p:cNvPr>
          <p:cNvSpPr txBox="1"/>
          <p:nvPr/>
        </p:nvSpPr>
        <p:spPr>
          <a:xfrm>
            <a:off x="1556426" y="3710862"/>
            <a:ext cx="381000" cy="646331"/>
          </a:xfrm>
          <a:prstGeom prst="rect">
            <a:avLst/>
          </a:prstGeom>
          <a:noFill/>
        </p:spPr>
        <p:txBody>
          <a:bodyPr wrap="square" rtlCol="0">
            <a:spAutoFit/>
          </a:bodyPr>
          <a:lstStyle/>
          <a:p>
            <a:r>
              <a:rPr lang="en-US" sz="3600" dirty="0"/>
              <a:t>=</a:t>
            </a:r>
          </a:p>
        </p:txBody>
      </p:sp>
      <p:sp>
        <p:nvSpPr>
          <p:cNvPr id="8" name="TextBox 7">
            <a:extLst>
              <a:ext uri="{FF2B5EF4-FFF2-40B4-BE49-F238E27FC236}">
                <a16:creationId xmlns:a16="http://schemas.microsoft.com/office/drawing/2014/main" id="{590D1A93-9F91-4949-9AE1-FEA42720C62B}"/>
              </a:ext>
            </a:extLst>
          </p:cNvPr>
          <p:cNvSpPr txBox="1"/>
          <p:nvPr/>
        </p:nvSpPr>
        <p:spPr>
          <a:xfrm>
            <a:off x="2046052" y="3710861"/>
            <a:ext cx="381000" cy="646331"/>
          </a:xfrm>
          <a:prstGeom prst="rect">
            <a:avLst/>
          </a:prstGeom>
          <a:noFill/>
        </p:spPr>
        <p:txBody>
          <a:bodyPr wrap="square" rtlCol="0">
            <a:spAutoFit/>
          </a:bodyPr>
          <a:lstStyle/>
          <a:p>
            <a:r>
              <a:rPr lang="en-US" sz="3600" dirty="0"/>
              <a:t>1</a:t>
            </a:r>
          </a:p>
        </p:txBody>
      </p:sp>
      <p:sp>
        <p:nvSpPr>
          <p:cNvPr id="9" name="TextBox 8">
            <a:extLst>
              <a:ext uri="{FF2B5EF4-FFF2-40B4-BE49-F238E27FC236}">
                <a16:creationId xmlns:a16="http://schemas.microsoft.com/office/drawing/2014/main" id="{46C78880-268E-4913-8D43-BE8744DEC48F}"/>
              </a:ext>
            </a:extLst>
          </p:cNvPr>
          <p:cNvSpPr txBox="1"/>
          <p:nvPr/>
        </p:nvSpPr>
        <p:spPr>
          <a:xfrm>
            <a:off x="2438400" y="3710861"/>
            <a:ext cx="381000" cy="646331"/>
          </a:xfrm>
          <a:prstGeom prst="rect">
            <a:avLst/>
          </a:prstGeom>
          <a:noFill/>
        </p:spPr>
        <p:txBody>
          <a:bodyPr wrap="square" rtlCol="0">
            <a:spAutoFit/>
          </a:bodyPr>
          <a:lstStyle/>
          <a:p>
            <a:r>
              <a:rPr lang="en-US" sz="3600" dirty="0"/>
              <a:t>=</a:t>
            </a:r>
          </a:p>
        </p:txBody>
      </p:sp>
      <p:sp>
        <p:nvSpPr>
          <p:cNvPr id="10" name="TextBox 9">
            <a:extLst>
              <a:ext uri="{FF2B5EF4-FFF2-40B4-BE49-F238E27FC236}">
                <a16:creationId xmlns:a16="http://schemas.microsoft.com/office/drawing/2014/main" id="{A3C77F9B-84FB-488A-ACCB-A1447FB5ABC0}"/>
              </a:ext>
            </a:extLst>
          </p:cNvPr>
          <p:cNvSpPr txBox="1"/>
          <p:nvPr/>
        </p:nvSpPr>
        <p:spPr>
          <a:xfrm>
            <a:off x="4443920" y="3429000"/>
            <a:ext cx="1423480" cy="1200329"/>
          </a:xfrm>
          <a:prstGeom prst="rect">
            <a:avLst/>
          </a:prstGeom>
          <a:noFill/>
        </p:spPr>
        <p:txBody>
          <a:bodyPr wrap="square" rtlCol="0">
            <a:spAutoFit/>
          </a:bodyPr>
          <a:lstStyle/>
          <a:p>
            <a:r>
              <a:rPr lang="en-US" sz="3600" u="sng" dirty="0"/>
              <a:t> 1ft</a:t>
            </a:r>
            <a:r>
              <a:rPr lang="en-US" sz="2800" u="sng" dirty="0"/>
              <a:t>__</a:t>
            </a:r>
            <a:r>
              <a:rPr lang="en-US" sz="3600" u="sng" dirty="0"/>
              <a:t>     </a:t>
            </a:r>
          </a:p>
          <a:p>
            <a:r>
              <a:rPr lang="en-US" sz="3600" dirty="0"/>
              <a:t>12 in</a:t>
            </a:r>
          </a:p>
        </p:txBody>
      </p:sp>
      <p:sp>
        <p:nvSpPr>
          <p:cNvPr id="11" name="TextBox 10">
            <a:extLst>
              <a:ext uri="{FF2B5EF4-FFF2-40B4-BE49-F238E27FC236}">
                <a16:creationId xmlns:a16="http://schemas.microsoft.com/office/drawing/2014/main" id="{FEA53893-C14D-476C-8727-C57055DC5091}"/>
              </a:ext>
            </a:extLst>
          </p:cNvPr>
          <p:cNvSpPr txBox="1"/>
          <p:nvPr/>
        </p:nvSpPr>
        <p:spPr>
          <a:xfrm>
            <a:off x="3961589" y="3688163"/>
            <a:ext cx="381000" cy="646331"/>
          </a:xfrm>
          <a:prstGeom prst="rect">
            <a:avLst/>
          </a:prstGeom>
          <a:noFill/>
        </p:spPr>
        <p:txBody>
          <a:bodyPr wrap="square" rtlCol="0">
            <a:spAutoFit/>
          </a:bodyPr>
          <a:lstStyle/>
          <a:p>
            <a:r>
              <a:rPr lang="en-US" sz="3600" dirty="0"/>
              <a:t>=</a:t>
            </a:r>
          </a:p>
        </p:txBody>
      </p:sp>
      <p:sp>
        <p:nvSpPr>
          <p:cNvPr id="12" name="TextBox 11">
            <a:extLst>
              <a:ext uri="{FF2B5EF4-FFF2-40B4-BE49-F238E27FC236}">
                <a16:creationId xmlns:a16="http://schemas.microsoft.com/office/drawing/2014/main" id="{4A1701E2-4C24-46DF-ACD7-70D19BD7C5EC}"/>
              </a:ext>
            </a:extLst>
          </p:cNvPr>
          <p:cNvSpPr txBox="1"/>
          <p:nvPr/>
        </p:nvSpPr>
        <p:spPr>
          <a:xfrm>
            <a:off x="5772555" y="3688162"/>
            <a:ext cx="381000" cy="646331"/>
          </a:xfrm>
          <a:prstGeom prst="rect">
            <a:avLst/>
          </a:prstGeom>
          <a:noFill/>
        </p:spPr>
        <p:txBody>
          <a:bodyPr wrap="square" rtlCol="0">
            <a:spAutoFit/>
          </a:bodyPr>
          <a:lstStyle/>
          <a:p>
            <a:r>
              <a:rPr lang="en-US" sz="3600" dirty="0"/>
              <a:t>=</a:t>
            </a:r>
          </a:p>
        </p:txBody>
      </p:sp>
      <p:sp>
        <p:nvSpPr>
          <p:cNvPr id="14" name="TextBox 13">
            <a:extLst>
              <a:ext uri="{FF2B5EF4-FFF2-40B4-BE49-F238E27FC236}">
                <a16:creationId xmlns:a16="http://schemas.microsoft.com/office/drawing/2014/main" id="{86DFE558-C4A4-4BFB-86AF-6EC8D9071B73}"/>
              </a:ext>
            </a:extLst>
          </p:cNvPr>
          <p:cNvSpPr txBox="1"/>
          <p:nvPr/>
        </p:nvSpPr>
        <p:spPr>
          <a:xfrm>
            <a:off x="6196520" y="3655736"/>
            <a:ext cx="381000" cy="646331"/>
          </a:xfrm>
          <a:prstGeom prst="rect">
            <a:avLst/>
          </a:prstGeom>
          <a:noFill/>
        </p:spPr>
        <p:txBody>
          <a:bodyPr wrap="square" rtlCol="0">
            <a:spAutoFit/>
          </a:bodyPr>
          <a:lstStyle/>
          <a:p>
            <a:r>
              <a:rPr lang="en-US" sz="3600" dirty="0"/>
              <a:t>1</a:t>
            </a:r>
          </a:p>
        </p:txBody>
      </p:sp>
    </p:spTree>
    <p:extLst>
      <p:ext uri="{BB962C8B-B14F-4D97-AF65-F5344CB8AC3E}">
        <p14:creationId xmlns:p14="http://schemas.microsoft.com/office/powerpoint/2010/main" val="110483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P spid="8" grpId="0"/>
      <p:bldP spid="9" grpId="0"/>
      <p:bldP spid="10" grpId="0"/>
      <p:bldP spid="11" grpId="0"/>
      <p:bldP spid="12" grpId="0"/>
      <p:bldP spid="14"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374640" y="859464"/>
            <a:ext cx="8298910" cy="579438"/>
          </a:xfrm>
        </p:spPr>
        <p:txBody>
          <a:bodyPr/>
          <a:lstStyle/>
          <a:p>
            <a:pPr algn="l"/>
            <a:r>
              <a:rPr lang="en-US" dirty="0"/>
              <a:t>Number 17 Calculation</a:t>
            </a:r>
            <a:br>
              <a:rPr lang="en-US" dirty="0"/>
            </a:br>
            <a:r>
              <a:rPr lang="en-US" dirty="0"/>
              <a:t> </a:t>
            </a:r>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1374640" y="1524000"/>
            <a:ext cx="8222710" cy="5105400"/>
          </a:xfrm>
        </p:spPr>
        <p:txBody>
          <a:bodyPr/>
          <a:lstStyle/>
          <a:p>
            <a:r>
              <a:rPr lang="en-US" dirty="0"/>
              <a:t>Length (l) x Width (w) x Height (h)</a:t>
            </a:r>
          </a:p>
        </p:txBody>
      </p:sp>
      <p:sp>
        <p:nvSpPr>
          <p:cNvPr id="12" name="TextBox 11">
            <a:extLst>
              <a:ext uri="{FF2B5EF4-FFF2-40B4-BE49-F238E27FC236}">
                <a16:creationId xmlns:a16="http://schemas.microsoft.com/office/drawing/2014/main" id="{70D9F017-D0C9-4D06-98B3-169B2DCE8835}"/>
              </a:ext>
            </a:extLst>
          </p:cNvPr>
          <p:cNvSpPr txBox="1"/>
          <p:nvPr/>
        </p:nvSpPr>
        <p:spPr>
          <a:xfrm>
            <a:off x="3209547" y="2280184"/>
            <a:ext cx="1200096" cy="646331"/>
          </a:xfrm>
          <a:prstGeom prst="rect">
            <a:avLst/>
          </a:prstGeom>
          <a:noFill/>
        </p:spPr>
        <p:txBody>
          <a:bodyPr wrap="square" rtlCol="0">
            <a:spAutoFit/>
          </a:bodyPr>
          <a:lstStyle/>
          <a:p>
            <a:r>
              <a:rPr lang="en-US" sz="3600" dirty="0"/>
              <a:t>24 ft.</a:t>
            </a:r>
            <a:endParaRPr lang="en-US" sz="3600" u="sng" dirty="0"/>
          </a:p>
        </p:txBody>
      </p:sp>
      <p:sp>
        <p:nvSpPr>
          <p:cNvPr id="13" name="TextBox 12">
            <a:extLst>
              <a:ext uri="{FF2B5EF4-FFF2-40B4-BE49-F238E27FC236}">
                <a16:creationId xmlns:a16="http://schemas.microsoft.com/office/drawing/2014/main" id="{388773B4-6D0C-4B79-8CE8-D048FB4A9712}"/>
              </a:ext>
            </a:extLst>
          </p:cNvPr>
          <p:cNvSpPr txBox="1"/>
          <p:nvPr/>
        </p:nvSpPr>
        <p:spPr>
          <a:xfrm>
            <a:off x="1645073" y="2263246"/>
            <a:ext cx="1219200" cy="646331"/>
          </a:xfrm>
          <a:prstGeom prst="rect">
            <a:avLst/>
          </a:prstGeom>
          <a:noFill/>
        </p:spPr>
        <p:txBody>
          <a:bodyPr wrap="square" rtlCol="0">
            <a:spAutoFit/>
          </a:bodyPr>
          <a:lstStyle/>
          <a:p>
            <a:r>
              <a:rPr lang="en-US" sz="3600" dirty="0"/>
              <a:t>58 ft.</a:t>
            </a:r>
          </a:p>
        </p:txBody>
      </p:sp>
      <p:sp>
        <p:nvSpPr>
          <p:cNvPr id="14" name="TextBox 13">
            <a:extLst>
              <a:ext uri="{FF2B5EF4-FFF2-40B4-BE49-F238E27FC236}">
                <a16:creationId xmlns:a16="http://schemas.microsoft.com/office/drawing/2014/main" id="{A0024369-C468-49F4-A344-564C09F3556B}"/>
              </a:ext>
            </a:extLst>
          </p:cNvPr>
          <p:cNvSpPr txBox="1"/>
          <p:nvPr/>
        </p:nvSpPr>
        <p:spPr>
          <a:xfrm>
            <a:off x="6470578" y="2236269"/>
            <a:ext cx="2207338" cy="646331"/>
          </a:xfrm>
          <a:prstGeom prst="rect">
            <a:avLst/>
          </a:prstGeom>
          <a:noFill/>
        </p:spPr>
        <p:txBody>
          <a:bodyPr wrap="square" rtlCol="0">
            <a:spAutoFit/>
          </a:bodyPr>
          <a:lstStyle/>
          <a:p>
            <a:r>
              <a:rPr lang="en-US" sz="3600" dirty="0"/>
              <a:t>25,056 ft</a:t>
            </a:r>
            <a:r>
              <a:rPr lang="en-US" sz="3600" baseline="30000" dirty="0"/>
              <a:t>3</a:t>
            </a:r>
          </a:p>
        </p:txBody>
      </p:sp>
      <p:sp>
        <p:nvSpPr>
          <p:cNvPr id="16" name="TextBox 15">
            <a:extLst>
              <a:ext uri="{FF2B5EF4-FFF2-40B4-BE49-F238E27FC236}">
                <a16:creationId xmlns:a16="http://schemas.microsoft.com/office/drawing/2014/main" id="{49132294-90F6-4AAB-97C5-A0F9E2FC6272}"/>
              </a:ext>
            </a:extLst>
          </p:cNvPr>
          <p:cNvSpPr txBox="1"/>
          <p:nvPr/>
        </p:nvSpPr>
        <p:spPr>
          <a:xfrm>
            <a:off x="6016760" y="2236268"/>
            <a:ext cx="381000" cy="646331"/>
          </a:xfrm>
          <a:prstGeom prst="rect">
            <a:avLst/>
          </a:prstGeom>
          <a:noFill/>
        </p:spPr>
        <p:txBody>
          <a:bodyPr wrap="square" rtlCol="0">
            <a:spAutoFit/>
          </a:bodyPr>
          <a:lstStyle/>
          <a:p>
            <a:r>
              <a:rPr lang="en-US" sz="3600" dirty="0"/>
              <a:t>=</a:t>
            </a:r>
          </a:p>
        </p:txBody>
      </p:sp>
      <p:sp>
        <p:nvSpPr>
          <p:cNvPr id="15" name="TextBox 14">
            <a:extLst>
              <a:ext uri="{FF2B5EF4-FFF2-40B4-BE49-F238E27FC236}">
                <a16:creationId xmlns:a16="http://schemas.microsoft.com/office/drawing/2014/main" id="{B675F664-AB29-4342-AEE9-21DE01481A58}"/>
              </a:ext>
            </a:extLst>
          </p:cNvPr>
          <p:cNvSpPr txBox="1"/>
          <p:nvPr/>
        </p:nvSpPr>
        <p:spPr>
          <a:xfrm>
            <a:off x="2867093" y="2263246"/>
            <a:ext cx="381000" cy="646331"/>
          </a:xfrm>
          <a:prstGeom prst="rect">
            <a:avLst/>
          </a:prstGeom>
          <a:noFill/>
        </p:spPr>
        <p:txBody>
          <a:bodyPr wrap="square" rtlCol="0">
            <a:spAutoFit/>
          </a:bodyPr>
          <a:lstStyle/>
          <a:p>
            <a:r>
              <a:rPr lang="en-US" sz="3600" dirty="0"/>
              <a:t>x</a:t>
            </a:r>
          </a:p>
        </p:txBody>
      </p:sp>
      <p:sp>
        <p:nvSpPr>
          <p:cNvPr id="9" name="TextBox 8">
            <a:extLst>
              <a:ext uri="{FF2B5EF4-FFF2-40B4-BE49-F238E27FC236}">
                <a16:creationId xmlns:a16="http://schemas.microsoft.com/office/drawing/2014/main" id="{48D7D5BC-25CA-477F-A374-8DED258E3AA3}"/>
              </a:ext>
            </a:extLst>
          </p:cNvPr>
          <p:cNvSpPr txBox="1"/>
          <p:nvPr/>
        </p:nvSpPr>
        <p:spPr>
          <a:xfrm>
            <a:off x="4337277" y="2263247"/>
            <a:ext cx="381000" cy="646331"/>
          </a:xfrm>
          <a:prstGeom prst="rect">
            <a:avLst/>
          </a:prstGeom>
          <a:noFill/>
        </p:spPr>
        <p:txBody>
          <a:bodyPr wrap="square" rtlCol="0">
            <a:spAutoFit/>
          </a:bodyPr>
          <a:lstStyle/>
          <a:p>
            <a:r>
              <a:rPr lang="en-US" sz="3600" dirty="0"/>
              <a:t>x</a:t>
            </a:r>
          </a:p>
        </p:txBody>
      </p:sp>
      <p:sp>
        <p:nvSpPr>
          <p:cNvPr id="10" name="TextBox 9">
            <a:extLst>
              <a:ext uri="{FF2B5EF4-FFF2-40B4-BE49-F238E27FC236}">
                <a16:creationId xmlns:a16="http://schemas.microsoft.com/office/drawing/2014/main" id="{5A419A21-7EC2-4C1D-A9B2-B4DFC0FFC71A}"/>
              </a:ext>
            </a:extLst>
          </p:cNvPr>
          <p:cNvSpPr txBox="1"/>
          <p:nvPr/>
        </p:nvSpPr>
        <p:spPr>
          <a:xfrm>
            <a:off x="4664710" y="2280184"/>
            <a:ext cx="1200096" cy="646331"/>
          </a:xfrm>
          <a:prstGeom prst="rect">
            <a:avLst/>
          </a:prstGeom>
          <a:noFill/>
        </p:spPr>
        <p:txBody>
          <a:bodyPr wrap="square" rtlCol="0">
            <a:spAutoFit/>
          </a:bodyPr>
          <a:lstStyle/>
          <a:p>
            <a:r>
              <a:rPr lang="en-US" sz="3600" dirty="0"/>
              <a:t>18 ft.</a:t>
            </a:r>
            <a:endParaRPr lang="en-US" sz="3600" u="sng" dirty="0"/>
          </a:p>
        </p:txBody>
      </p:sp>
    </p:spTree>
    <p:extLst>
      <p:ext uri="{BB962C8B-B14F-4D97-AF65-F5344CB8AC3E}">
        <p14:creationId xmlns:p14="http://schemas.microsoft.com/office/powerpoint/2010/main" val="1524450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6" grpId="0"/>
      <p:bldP spid="15" grpId="0"/>
      <p:bldP spid="9" grpId="0"/>
      <p:bldP spid="10"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143000" y="838200"/>
            <a:ext cx="8298910" cy="2286000"/>
          </a:xfrm>
        </p:spPr>
        <p:txBody>
          <a:bodyPr/>
          <a:lstStyle/>
          <a:p>
            <a:pPr algn="l"/>
            <a:r>
              <a:rPr lang="en-US" sz="3600" dirty="0"/>
              <a:t>18.	A rectangular clarifier is 62 feet in length, 31 feet in width, and 24 feet in depth.  Determine the volume in gallons. </a:t>
            </a:r>
            <a:br>
              <a:rPr lang="en-US" dirty="0"/>
            </a:br>
            <a:endParaRPr lang="en-US" dirty="0"/>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1122544" y="3127268"/>
            <a:ext cx="8222710" cy="5105400"/>
          </a:xfrm>
        </p:spPr>
        <p:txBody>
          <a:bodyPr/>
          <a:lstStyle/>
          <a:p>
            <a:r>
              <a:rPr lang="en-US" dirty="0"/>
              <a:t>Find the correct formula (Page 4)</a:t>
            </a:r>
          </a:p>
        </p:txBody>
      </p:sp>
      <p:pic>
        <p:nvPicPr>
          <p:cNvPr id="4" name="Picture 3">
            <a:extLst>
              <a:ext uri="{FF2B5EF4-FFF2-40B4-BE49-F238E27FC236}">
                <a16:creationId xmlns:a16="http://schemas.microsoft.com/office/drawing/2014/main" id="{CCFF963F-24FA-4B7D-A50F-5E071479040E}"/>
              </a:ext>
            </a:extLst>
          </p:cNvPr>
          <p:cNvPicPr>
            <a:picLocks noChangeAspect="1"/>
          </p:cNvPicPr>
          <p:nvPr/>
        </p:nvPicPr>
        <p:blipFill>
          <a:blip r:embed="rId2"/>
          <a:stretch>
            <a:fillRect/>
          </a:stretch>
        </p:blipFill>
        <p:spPr>
          <a:xfrm>
            <a:off x="5101590" y="3886199"/>
            <a:ext cx="2670810" cy="3009363"/>
          </a:xfrm>
          <a:prstGeom prst="rect">
            <a:avLst/>
          </a:prstGeom>
        </p:spPr>
      </p:pic>
      <p:pic>
        <p:nvPicPr>
          <p:cNvPr id="6" name="Picture 5">
            <a:extLst>
              <a:ext uri="{FF2B5EF4-FFF2-40B4-BE49-F238E27FC236}">
                <a16:creationId xmlns:a16="http://schemas.microsoft.com/office/drawing/2014/main" id="{27793ED9-47AA-4F4D-A4D1-0E1524786B6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6915" y="4038600"/>
            <a:ext cx="3829050" cy="2562225"/>
          </a:xfrm>
          <a:prstGeom prst="rect">
            <a:avLst/>
          </a:prstGeom>
        </p:spPr>
      </p:pic>
    </p:spTree>
    <p:extLst>
      <p:ext uri="{BB962C8B-B14F-4D97-AF65-F5344CB8AC3E}">
        <p14:creationId xmlns:p14="http://schemas.microsoft.com/office/powerpoint/2010/main" val="3907281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374640" y="779733"/>
            <a:ext cx="8298910" cy="579438"/>
          </a:xfrm>
        </p:spPr>
        <p:txBody>
          <a:bodyPr/>
          <a:lstStyle/>
          <a:p>
            <a:pPr algn="l"/>
            <a:r>
              <a:rPr lang="en-US" dirty="0"/>
              <a:t>Number 18 Calculation</a:t>
            </a:r>
            <a:br>
              <a:rPr lang="en-US" dirty="0"/>
            </a:br>
            <a:r>
              <a:rPr lang="en-US" dirty="0"/>
              <a:t> </a:t>
            </a:r>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1268637" y="1422699"/>
            <a:ext cx="8222710" cy="5105400"/>
          </a:xfrm>
        </p:spPr>
        <p:txBody>
          <a:bodyPr/>
          <a:lstStyle/>
          <a:p>
            <a:r>
              <a:rPr lang="en-US" dirty="0"/>
              <a:t>Length (l) x Width (w) x Height (h)</a:t>
            </a:r>
          </a:p>
          <a:p>
            <a:endParaRPr lang="en-US" dirty="0"/>
          </a:p>
          <a:p>
            <a:endParaRPr lang="en-US" dirty="0"/>
          </a:p>
          <a:p>
            <a:r>
              <a:rPr lang="en-US" dirty="0"/>
              <a:t>Cubic feet must be converted to gallons.</a:t>
            </a:r>
          </a:p>
          <a:p>
            <a:endParaRPr lang="en-US" dirty="0"/>
          </a:p>
        </p:txBody>
      </p:sp>
      <p:sp>
        <p:nvSpPr>
          <p:cNvPr id="12" name="TextBox 11">
            <a:extLst>
              <a:ext uri="{FF2B5EF4-FFF2-40B4-BE49-F238E27FC236}">
                <a16:creationId xmlns:a16="http://schemas.microsoft.com/office/drawing/2014/main" id="{70D9F017-D0C9-4D06-98B3-169B2DCE8835}"/>
              </a:ext>
            </a:extLst>
          </p:cNvPr>
          <p:cNvSpPr txBox="1"/>
          <p:nvPr/>
        </p:nvSpPr>
        <p:spPr>
          <a:xfrm>
            <a:off x="3272151" y="2219622"/>
            <a:ext cx="1200096" cy="646331"/>
          </a:xfrm>
          <a:prstGeom prst="rect">
            <a:avLst/>
          </a:prstGeom>
          <a:noFill/>
        </p:spPr>
        <p:txBody>
          <a:bodyPr wrap="square" rtlCol="0">
            <a:spAutoFit/>
          </a:bodyPr>
          <a:lstStyle/>
          <a:p>
            <a:r>
              <a:rPr lang="en-US" sz="3600" dirty="0"/>
              <a:t>31 ft.</a:t>
            </a:r>
            <a:endParaRPr lang="en-US" sz="3600" u="sng" dirty="0"/>
          </a:p>
        </p:txBody>
      </p:sp>
      <p:sp>
        <p:nvSpPr>
          <p:cNvPr id="13" name="TextBox 12">
            <a:extLst>
              <a:ext uri="{FF2B5EF4-FFF2-40B4-BE49-F238E27FC236}">
                <a16:creationId xmlns:a16="http://schemas.microsoft.com/office/drawing/2014/main" id="{388773B4-6D0C-4B79-8CE8-D048FB4A9712}"/>
              </a:ext>
            </a:extLst>
          </p:cNvPr>
          <p:cNvSpPr txBox="1"/>
          <p:nvPr/>
        </p:nvSpPr>
        <p:spPr>
          <a:xfrm>
            <a:off x="1556843" y="2216413"/>
            <a:ext cx="1219200" cy="646331"/>
          </a:xfrm>
          <a:prstGeom prst="rect">
            <a:avLst/>
          </a:prstGeom>
          <a:noFill/>
        </p:spPr>
        <p:txBody>
          <a:bodyPr wrap="square" rtlCol="0">
            <a:spAutoFit/>
          </a:bodyPr>
          <a:lstStyle/>
          <a:p>
            <a:r>
              <a:rPr lang="en-US" sz="3600" dirty="0"/>
              <a:t>62 ft.</a:t>
            </a:r>
          </a:p>
        </p:txBody>
      </p:sp>
      <p:sp>
        <p:nvSpPr>
          <p:cNvPr id="14" name="TextBox 13">
            <a:extLst>
              <a:ext uri="{FF2B5EF4-FFF2-40B4-BE49-F238E27FC236}">
                <a16:creationId xmlns:a16="http://schemas.microsoft.com/office/drawing/2014/main" id="{A0024369-C468-49F4-A344-564C09F3556B}"/>
              </a:ext>
            </a:extLst>
          </p:cNvPr>
          <p:cNvSpPr txBox="1"/>
          <p:nvPr/>
        </p:nvSpPr>
        <p:spPr>
          <a:xfrm>
            <a:off x="6477000" y="2236270"/>
            <a:ext cx="2207338" cy="646331"/>
          </a:xfrm>
          <a:prstGeom prst="rect">
            <a:avLst/>
          </a:prstGeom>
          <a:noFill/>
        </p:spPr>
        <p:txBody>
          <a:bodyPr wrap="square" rtlCol="0">
            <a:spAutoFit/>
          </a:bodyPr>
          <a:lstStyle/>
          <a:p>
            <a:r>
              <a:rPr lang="en-US" sz="3600" dirty="0"/>
              <a:t>46,128 ft</a:t>
            </a:r>
            <a:r>
              <a:rPr lang="en-US" sz="3600" baseline="30000" dirty="0"/>
              <a:t>3</a:t>
            </a:r>
          </a:p>
        </p:txBody>
      </p:sp>
      <p:sp>
        <p:nvSpPr>
          <p:cNvPr id="16" name="TextBox 15">
            <a:extLst>
              <a:ext uri="{FF2B5EF4-FFF2-40B4-BE49-F238E27FC236}">
                <a16:creationId xmlns:a16="http://schemas.microsoft.com/office/drawing/2014/main" id="{49132294-90F6-4AAB-97C5-A0F9E2FC6272}"/>
              </a:ext>
            </a:extLst>
          </p:cNvPr>
          <p:cNvSpPr txBox="1"/>
          <p:nvPr/>
        </p:nvSpPr>
        <p:spPr>
          <a:xfrm>
            <a:off x="6090368" y="2220416"/>
            <a:ext cx="381000" cy="646331"/>
          </a:xfrm>
          <a:prstGeom prst="rect">
            <a:avLst/>
          </a:prstGeom>
          <a:noFill/>
        </p:spPr>
        <p:txBody>
          <a:bodyPr wrap="square" rtlCol="0">
            <a:spAutoFit/>
          </a:bodyPr>
          <a:lstStyle/>
          <a:p>
            <a:r>
              <a:rPr lang="en-US" sz="3600" dirty="0"/>
              <a:t>=</a:t>
            </a:r>
          </a:p>
        </p:txBody>
      </p:sp>
      <p:sp>
        <p:nvSpPr>
          <p:cNvPr id="15" name="TextBox 14">
            <a:extLst>
              <a:ext uri="{FF2B5EF4-FFF2-40B4-BE49-F238E27FC236}">
                <a16:creationId xmlns:a16="http://schemas.microsoft.com/office/drawing/2014/main" id="{B675F664-AB29-4342-AEE9-21DE01481A58}"/>
              </a:ext>
            </a:extLst>
          </p:cNvPr>
          <p:cNvSpPr txBox="1"/>
          <p:nvPr/>
        </p:nvSpPr>
        <p:spPr>
          <a:xfrm>
            <a:off x="2793263" y="2234330"/>
            <a:ext cx="381000" cy="646331"/>
          </a:xfrm>
          <a:prstGeom prst="rect">
            <a:avLst/>
          </a:prstGeom>
          <a:noFill/>
        </p:spPr>
        <p:txBody>
          <a:bodyPr wrap="square" rtlCol="0">
            <a:spAutoFit/>
          </a:bodyPr>
          <a:lstStyle/>
          <a:p>
            <a:r>
              <a:rPr lang="en-US" sz="3600" dirty="0"/>
              <a:t>x</a:t>
            </a:r>
          </a:p>
        </p:txBody>
      </p:sp>
      <p:sp>
        <p:nvSpPr>
          <p:cNvPr id="9" name="TextBox 8">
            <a:extLst>
              <a:ext uri="{FF2B5EF4-FFF2-40B4-BE49-F238E27FC236}">
                <a16:creationId xmlns:a16="http://schemas.microsoft.com/office/drawing/2014/main" id="{48D7D5BC-25CA-477F-A374-8DED258E3AA3}"/>
              </a:ext>
            </a:extLst>
          </p:cNvPr>
          <p:cNvSpPr txBox="1"/>
          <p:nvPr/>
        </p:nvSpPr>
        <p:spPr>
          <a:xfrm>
            <a:off x="4478973" y="2219623"/>
            <a:ext cx="381000" cy="646331"/>
          </a:xfrm>
          <a:prstGeom prst="rect">
            <a:avLst/>
          </a:prstGeom>
          <a:noFill/>
        </p:spPr>
        <p:txBody>
          <a:bodyPr wrap="square" rtlCol="0">
            <a:spAutoFit/>
          </a:bodyPr>
          <a:lstStyle/>
          <a:p>
            <a:r>
              <a:rPr lang="en-US" sz="3600" dirty="0"/>
              <a:t>x</a:t>
            </a:r>
          </a:p>
        </p:txBody>
      </p:sp>
      <p:sp>
        <p:nvSpPr>
          <p:cNvPr id="10" name="TextBox 9">
            <a:extLst>
              <a:ext uri="{FF2B5EF4-FFF2-40B4-BE49-F238E27FC236}">
                <a16:creationId xmlns:a16="http://schemas.microsoft.com/office/drawing/2014/main" id="{5A419A21-7EC2-4C1D-A9B2-B4DFC0FFC71A}"/>
              </a:ext>
            </a:extLst>
          </p:cNvPr>
          <p:cNvSpPr txBox="1"/>
          <p:nvPr/>
        </p:nvSpPr>
        <p:spPr>
          <a:xfrm>
            <a:off x="4924047" y="2219624"/>
            <a:ext cx="1200096" cy="646331"/>
          </a:xfrm>
          <a:prstGeom prst="rect">
            <a:avLst/>
          </a:prstGeom>
          <a:noFill/>
        </p:spPr>
        <p:txBody>
          <a:bodyPr wrap="square" rtlCol="0">
            <a:spAutoFit/>
          </a:bodyPr>
          <a:lstStyle/>
          <a:p>
            <a:r>
              <a:rPr lang="en-US" sz="3600" dirty="0"/>
              <a:t>24 ft.</a:t>
            </a:r>
            <a:endParaRPr lang="en-US" sz="3600" u="sng" dirty="0"/>
          </a:p>
        </p:txBody>
      </p:sp>
      <p:sp>
        <p:nvSpPr>
          <p:cNvPr id="11" name="TextBox 10">
            <a:extLst>
              <a:ext uri="{FF2B5EF4-FFF2-40B4-BE49-F238E27FC236}">
                <a16:creationId xmlns:a16="http://schemas.microsoft.com/office/drawing/2014/main" id="{0E99ECD7-8F5C-4723-9D7C-7D001DDF88E4}"/>
              </a:ext>
            </a:extLst>
          </p:cNvPr>
          <p:cNvSpPr txBox="1"/>
          <p:nvPr/>
        </p:nvSpPr>
        <p:spPr>
          <a:xfrm>
            <a:off x="1002614" y="3975399"/>
            <a:ext cx="2207338" cy="1200329"/>
          </a:xfrm>
          <a:prstGeom prst="rect">
            <a:avLst/>
          </a:prstGeom>
          <a:noFill/>
        </p:spPr>
        <p:txBody>
          <a:bodyPr wrap="square" rtlCol="0">
            <a:spAutoFit/>
          </a:bodyPr>
          <a:lstStyle/>
          <a:p>
            <a:r>
              <a:rPr lang="en-US" sz="3600" u="sng" dirty="0"/>
              <a:t>46,128 ft</a:t>
            </a:r>
            <a:r>
              <a:rPr lang="en-US" sz="3600" u="sng" baseline="30000" dirty="0"/>
              <a:t>3</a:t>
            </a:r>
            <a:br>
              <a:rPr lang="en-US" sz="3600" u="sng" dirty="0"/>
            </a:br>
            <a:r>
              <a:rPr lang="en-US" sz="3600" dirty="0"/>
              <a:t>       1</a:t>
            </a:r>
            <a:endParaRPr lang="en-US" sz="3600" baseline="30000" dirty="0"/>
          </a:p>
        </p:txBody>
      </p:sp>
      <p:sp>
        <p:nvSpPr>
          <p:cNvPr id="17" name="TextBox 16">
            <a:extLst>
              <a:ext uri="{FF2B5EF4-FFF2-40B4-BE49-F238E27FC236}">
                <a16:creationId xmlns:a16="http://schemas.microsoft.com/office/drawing/2014/main" id="{BE7F4E6B-13DE-495B-A996-62BCB74588F3}"/>
              </a:ext>
            </a:extLst>
          </p:cNvPr>
          <p:cNvSpPr txBox="1"/>
          <p:nvPr/>
        </p:nvSpPr>
        <p:spPr>
          <a:xfrm>
            <a:off x="3070400" y="4127433"/>
            <a:ext cx="381000" cy="646331"/>
          </a:xfrm>
          <a:prstGeom prst="rect">
            <a:avLst/>
          </a:prstGeom>
          <a:noFill/>
        </p:spPr>
        <p:txBody>
          <a:bodyPr wrap="square" rtlCol="0">
            <a:spAutoFit/>
          </a:bodyPr>
          <a:lstStyle/>
          <a:p>
            <a:r>
              <a:rPr lang="en-US" sz="3600" dirty="0"/>
              <a:t>x</a:t>
            </a:r>
          </a:p>
        </p:txBody>
      </p:sp>
      <p:sp>
        <p:nvSpPr>
          <p:cNvPr id="18" name="TextBox 17">
            <a:extLst>
              <a:ext uri="{FF2B5EF4-FFF2-40B4-BE49-F238E27FC236}">
                <a16:creationId xmlns:a16="http://schemas.microsoft.com/office/drawing/2014/main" id="{78B0CAF9-4793-409F-AEC5-84442425B9C2}"/>
              </a:ext>
            </a:extLst>
          </p:cNvPr>
          <p:cNvSpPr txBox="1"/>
          <p:nvPr/>
        </p:nvSpPr>
        <p:spPr>
          <a:xfrm>
            <a:off x="3451400" y="3975399"/>
            <a:ext cx="2207338" cy="1200329"/>
          </a:xfrm>
          <a:prstGeom prst="rect">
            <a:avLst/>
          </a:prstGeom>
          <a:noFill/>
        </p:spPr>
        <p:txBody>
          <a:bodyPr wrap="square" rtlCol="0">
            <a:spAutoFit/>
          </a:bodyPr>
          <a:lstStyle/>
          <a:p>
            <a:r>
              <a:rPr lang="en-US" sz="3600" u="sng" dirty="0"/>
              <a:t> 7.48 gals</a:t>
            </a:r>
            <a:br>
              <a:rPr lang="en-US" sz="3600" u="sng" dirty="0"/>
            </a:br>
            <a:r>
              <a:rPr lang="en-US" sz="3600" dirty="0"/>
              <a:t>     1 ft</a:t>
            </a:r>
            <a:r>
              <a:rPr lang="en-US" sz="3600" baseline="30000" dirty="0"/>
              <a:t>3</a:t>
            </a:r>
            <a:r>
              <a:rPr lang="en-US" sz="3600" dirty="0"/>
              <a:t> </a:t>
            </a:r>
            <a:endParaRPr lang="en-US" sz="3600" baseline="30000" dirty="0"/>
          </a:p>
        </p:txBody>
      </p:sp>
      <p:sp>
        <p:nvSpPr>
          <p:cNvPr id="19" name="TextBox 18">
            <a:extLst>
              <a:ext uri="{FF2B5EF4-FFF2-40B4-BE49-F238E27FC236}">
                <a16:creationId xmlns:a16="http://schemas.microsoft.com/office/drawing/2014/main" id="{FC42B09A-5661-4125-A5BD-FB26E395F681}"/>
              </a:ext>
            </a:extLst>
          </p:cNvPr>
          <p:cNvSpPr txBox="1"/>
          <p:nvPr/>
        </p:nvSpPr>
        <p:spPr>
          <a:xfrm>
            <a:off x="5540799" y="4164277"/>
            <a:ext cx="381000" cy="646331"/>
          </a:xfrm>
          <a:prstGeom prst="rect">
            <a:avLst/>
          </a:prstGeom>
          <a:noFill/>
        </p:spPr>
        <p:txBody>
          <a:bodyPr wrap="square" rtlCol="0">
            <a:spAutoFit/>
          </a:bodyPr>
          <a:lstStyle/>
          <a:p>
            <a:r>
              <a:rPr lang="en-US" sz="3600" dirty="0"/>
              <a:t>=</a:t>
            </a:r>
          </a:p>
        </p:txBody>
      </p:sp>
      <p:sp>
        <p:nvSpPr>
          <p:cNvPr id="20" name="TextBox 19">
            <a:extLst>
              <a:ext uri="{FF2B5EF4-FFF2-40B4-BE49-F238E27FC236}">
                <a16:creationId xmlns:a16="http://schemas.microsoft.com/office/drawing/2014/main" id="{3630813D-8B74-4117-9996-B852F8E65E1D}"/>
              </a:ext>
            </a:extLst>
          </p:cNvPr>
          <p:cNvSpPr txBox="1"/>
          <p:nvPr/>
        </p:nvSpPr>
        <p:spPr>
          <a:xfrm>
            <a:off x="5902598" y="4127432"/>
            <a:ext cx="2860402" cy="646331"/>
          </a:xfrm>
          <a:prstGeom prst="rect">
            <a:avLst/>
          </a:prstGeom>
          <a:noFill/>
        </p:spPr>
        <p:txBody>
          <a:bodyPr wrap="square" rtlCol="0">
            <a:spAutoFit/>
          </a:bodyPr>
          <a:lstStyle/>
          <a:p>
            <a:r>
              <a:rPr lang="en-US" sz="3600" dirty="0"/>
              <a:t>345,037 gals</a:t>
            </a:r>
            <a:endParaRPr lang="en-US" sz="3600" baseline="30000" dirty="0"/>
          </a:p>
        </p:txBody>
      </p:sp>
      <p:cxnSp>
        <p:nvCxnSpPr>
          <p:cNvPr id="5" name="Straight Connector 4">
            <a:extLst>
              <a:ext uri="{FF2B5EF4-FFF2-40B4-BE49-F238E27FC236}">
                <a16:creationId xmlns:a16="http://schemas.microsoft.com/office/drawing/2014/main" id="{883D8AB1-194B-41D0-8469-B1319303F326}"/>
              </a:ext>
            </a:extLst>
          </p:cNvPr>
          <p:cNvCxnSpPr/>
          <p:nvPr/>
        </p:nvCxnSpPr>
        <p:spPr>
          <a:xfrm flipV="1">
            <a:off x="2590800" y="4127432"/>
            <a:ext cx="479600" cy="368368"/>
          </a:xfrm>
          <a:prstGeom prst="line">
            <a:avLst/>
          </a:prstGeom>
        </p:spPr>
        <p:style>
          <a:lnRef idx="2">
            <a:schemeClr val="dk1"/>
          </a:lnRef>
          <a:fillRef idx="0">
            <a:schemeClr val="dk1"/>
          </a:fillRef>
          <a:effectRef idx="1">
            <a:schemeClr val="dk1"/>
          </a:effectRef>
          <a:fontRef idx="minor">
            <a:schemeClr val="tx1"/>
          </a:fontRef>
        </p:style>
      </p:cxnSp>
      <p:cxnSp>
        <p:nvCxnSpPr>
          <p:cNvPr id="21" name="Straight Connector 20">
            <a:extLst>
              <a:ext uri="{FF2B5EF4-FFF2-40B4-BE49-F238E27FC236}">
                <a16:creationId xmlns:a16="http://schemas.microsoft.com/office/drawing/2014/main" id="{83F707BB-5A9B-48EE-B9E2-E3A9FB9BDD2C}"/>
              </a:ext>
            </a:extLst>
          </p:cNvPr>
          <p:cNvCxnSpPr/>
          <p:nvPr/>
        </p:nvCxnSpPr>
        <p:spPr>
          <a:xfrm flipV="1">
            <a:off x="4502488" y="4625823"/>
            <a:ext cx="479600" cy="368368"/>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554657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8"/>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5"/>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1"/>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9"/>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6" grpId="0"/>
      <p:bldP spid="15" grpId="0"/>
      <p:bldP spid="9" grpId="0"/>
      <p:bldP spid="10" grpId="0"/>
      <p:bldP spid="11" grpId="0"/>
      <p:bldP spid="17" grpId="0"/>
      <p:bldP spid="18" grpId="0"/>
      <p:bldP spid="19" grpId="0"/>
      <p:bldP spid="20"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295400" y="838200"/>
            <a:ext cx="8298910" cy="2286000"/>
          </a:xfrm>
        </p:spPr>
        <p:txBody>
          <a:bodyPr/>
          <a:lstStyle/>
          <a:p>
            <a:pPr algn="l"/>
            <a:r>
              <a:rPr lang="en-US" sz="3600" dirty="0"/>
              <a:t>19.	A circular clarifier is 71 feet in diameter and has a depth of 22 feet.  Determine the volume of the clarifier </a:t>
            </a:r>
            <a:br>
              <a:rPr lang="en-US" sz="3600" dirty="0"/>
            </a:br>
            <a:r>
              <a:rPr lang="en-US" sz="3600" dirty="0"/>
              <a:t>in cubic feet.</a:t>
            </a:r>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1143000" y="3200400"/>
            <a:ext cx="8222710" cy="5105400"/>
          </a:xfrm>
        </p:spPr>
        <p:txBody>
          <a:bodyPr/>
          <a:lstStyle/>
          <a:p>
            <a:r>
              <a:rPr lang="en-US" dirty="0"/>
              <a:t>Find the correct formula (Page 4)</a:t>
            </a:r>
          </a:p>
        </p:txBody>
      </p:sp>
    </p:spTree>
    <p:extLst>
      <p:ext uri="{BB962C8B-B14F-4D97-AF65-F5344CB8AC3E}">
        <p14:creationId xmlns:p14="http://schemas.microsoft.com/office/powerpoint/2010/main" val="2810549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3447D03-F004-4D98-8BA6-0939647466F5}"/>
              </a:ext>
            </a:extLst>
          </p:cNvPr>
          <p:cNvPicPr>
            <a:picLocks noChangeAspect="1"/>
          </p:cNvPicPr>
          <p:nvPr/>
        </p:nvPicPr>
        <p:blipFill>
          <a:blip r:embed="rId2"/>
          <a:stretch>
            <a:fillRect/>
          </a:stretch>
        </p:blipFill>
        <p:spPr>
          <a:xfrm>
            <a:off x="1600200" y="685800"/>
            <a:ext cx="3897334" cy="4038601"/>
          </a:xfrm>
          <a:prstGeom prst="rect">
            <a:avLst/>
          </a:prstGeom>
        </p:spPr>
      </p:pic>
      <p:pic>
        <p:nvPicPr>
          <p:cNvPr id="6" name="Picture 5">
            <a:extLst>
              <a:ext uri="{FF2B5EF4-FFF2-40B4-BE49-F238E27FC236}">
                <a16:creationId xmlns:a16="http://schemas.microsoft.com/office/drawing/2014/main" id="{0BC4D0D1-D92F-44FF-9F5C-148176436D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47451" y="4572001"/>
            <a:ext cx="4858868" cy="2285999"/>
          </a:xfrm>
          <a:prstGeom prst="rect">
            <a:avLst/>
          </a:prstGeom>
        </p:spPr>
      </p:pic>
    </p:spTree>
    <p:extLst>
      <p:ext uri="{BB962C8B-B14F-4D97-AF65-F5344CB8AC3E}">
        <p14:creationId xmlns:p14="http://schemas.microsoft.com/office/powerpoint/2010/main" val="2897021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447800" y="873208"/>
            <a:ext cx="8298910" cy="579438"/>
          </a:xfrm>
        </p:spPr>
        <p:txBody>
          <a:bodyPr/>
          <a:lstStyle/>
          <a:p>
            <a:pPr algn="l"/>
            <a:r>
              <a:rPr lang="en-US" dirty="0"/>
              <a:t>Number 19 Calculation</a:t>
            </a:r>
            <a:br>
              <a:rPr lang="en-US" dirty="0"/>
            </a:br>
            <a:r>
              <a:rPr lang="en-US" dirty="0"/>
              <a:t> </a:t>
            </a:r>
            <a:br>
              <a:rPr lang="en-US" dirty="0"/>
            </a:br>
            <a:endParaRPr lang="en-US" dirty="0"/>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1371600" y="1600200"/>
            <a:ext cx="8222710" cy="5105400"/>
          </a:xfrm>
        </p:spPr>
        <p:txBody>
          <a:bodyPr/>
          <a:lstStyle/>
          <a:p>
            <a:r>
              <a:rPr lang="en-US" dirty="0"/>
              <a:t>(0.785) x (D</a:t>
            </a:r>
            <a:r>
              <a:rPr lang="en-US" baseline="30000" dirty="0"/>
              <a:t>2</a:t>
            </a:r>
            <a:r>
              <a:rPr lang="en-US" dirty="0"/>
              <a:t>) x (h) </a:t>
            </a:r>
            <a:endParaRPr lang="en-US" baseline="30000" dirty="0"/>
          </a:p>
          <a:p>
            <a:r>
              <a:rPr lang="en-US" dirty="0"/>
              <a:t>0.785 x D x D x h</a:t>
            </a:r>
          </a:p>
          <a:p>
            <a:pPr marL="0" indent="0">
              <a:buNone/>
            </a:pPr>
            <a:endParaRPr lang="en-US" baseline="30000" dirty="0"/>
          </a:p>
        </p:txBody>
      </p:sp>
      <p:sp>
        <p:nvSpPr>
          <p:cNvPr id="12" name="TextBox 11">
            <a:extLst>
              <a:ext uri="{FF2B5EF4-FFF2-40B4-BE49-F238E27FC236}">
                <a16:creationId xmlns:a16="http://schemas.microsoft.com/office/drawing/2014/main" id="{70D9F017-D0C9-4D06-98B3-169B2DCE8835}"/>
              </a:ext>
            </a:extLst>
          </p:cNvPr>
          <p:cNvSpPr txBox="1"/>
          <p:nvPr/>
        </p:nvSpPr>
        <p:spPr>
          <a:xfrm>
            <a:off x="2301348" y="3138258"/>
            <a:ext cx="1207878" cy="646331"/>
          </a:xfrm>
          <a:prstGeom prst="rect">
            <a:avLst/>
          </a:prstGeom>
          <a:noFill/>
        </p:spPr>
        <p:txBody>
          <a:bodyPr wrap="square" rtlCol="0">
            <a:spAutoFit/>
          </a:bodyPr>
          <a:lstStyle/>
          <a:p>
            <a:r>
              <a:rPr lang="en-US" sz="3600" dirty="0"/>
              <a:t>71 ft.</a:t>
            </a:r>
            <a:endParaRPr lang="en-US" sz="3600" u="sng" dirty="0"/>
          </a:p>
        </p:txBody>
      </p:sp>
      <p:sp>
        <p:nvSpPr>
          <p:cNvPr id="13" name="TextBox 12">
            <a:extLst>
              <a:ext uri="{FF2B5EF4-FFF2-40B4-BE49-F238E27FC236}">
                <a16:creationId xmlns:a16="http://schemas.microsoft.com/office/drawing/2014/main" id="{388773B4-6D0C-4B79-8CE8-D048FB4A9712}"/>
              </a:ext>
            </a:extLst>
          </p:cNvPr>
          <p:cNvSpPr txBox="1"/>
          <p:nvPr/>
        </p:nvSpPr>
        <p:spPr>
          <a:xfrm>
            <a:off x="655375" y="3105834"/>
            <a:ext cx="1333201" cy="646331"/>
          </a:xfrm>
          <a:prstGeom prst="rect">
            <a:avLst/>
          </a:prstGeom>
          <a:noFill/>
        </p:spPr>
        <p:txBody>
          <a:bodyPr wrap="square" rtlCol="0">
            <a:spAutoFit/>
          </a:bodyPr>
          <a:lstStyle/>
          <a:p>
            <a:r>
              <a:rPr lang="en-US" sz="3600" dirty="0"/>
              <a:t>0.785</a:t>
            </a:r>
          </a:p>
        </p:txBody>
      </p:sp>
      <p:sp>
        <p:nvSpPr>
          <p:cNvPr id="14" name="TextBox 13">
            <a:extLst>
              <a:ext uri="{FF2B5EF4-FFF2-40B4-BE49-F238E27FC236}">
                <a16:creationId xmlns:a16="http://schemas.microsoft.com/office/drawing/2014/main" id="{A0024369-C468-49F4-A344-564C09F3556B}"/>
              </a:ext>
            </a:extLst>
          </p:cNvPr>
          <p:cNvSpPr txBox="1"/>
          <p:nvPr/>
        </p:nvSpPr>
        <p:spPr>
          <a:xfrm>
            <a:off x="6822410" y="3105833"/>
            <a:ext cx="2207338" cy="646331"/>
          </a:xfrm>
          <a:prstGeom prst="rect">
            <a:avLst/>
          </a:prstGeom>
          <a:noFill/>
        </p:spPr>
        <p:txBody>
          <a:bodyPr wrap="square" rtlCol="0">
            <a:spAutoFit/>
          </a:bodyPr>
          <a:lstStyle/>
          <a:p>
            <a:r>
              <a:rPr lang="en-US" sz="3600" dirty="0"/>
              <a:t>87,058 ft</a:t>
            </a:r>
            <a:r>
              <a:rPr lang="en-US" sz="3600" baseline="30000" dirty="0"/>
              <a:t>3</a:t>
            </a:r>
          </a:p>
        </p:txBody>
      </p:sp>
      <p:sp>
        <p:nvSpPr>
          <p:cNvPr id="16" name="TextBox 15">
            <a:extLst>
              <a:ext uri="{FF2B5EF4-FFF2-40B4-BE49-F238E27FC236}">
                <a16:creationId xmlns:a16="http://schemas.microsoft.com/office/drawing/2014/main" id="{49132294-90F6-4AAB-97C5-A0F9E2FC6272}"/>
              </a:ext>
            </a:extLst>
          </p:cNvPr>
          <p:cNvSpPr txBox="1"/>
          <p:nvPr/>
        </p:nvSpPr>
        <p:spPr>
          <a:xfrm>
            <a:off x="6474735" y="3105834"/>
            <a:ext cx="381000" cy="646331"/>
          </a:xfrm>
          <a:prstGeom prst="rect">
            <a:avLst/>
          </a:prstGeom>
          <a:noFill/>
        </p:spPr>
        <p:txBody>
          <a:bodyPr wrap="square" rtlCol="0">
            <a:spAutoFit/>
          </a:bodyPr>
          <a:lstStyle/>
          <a:p>
            <a:r>
              <a:rPr lang="en-US" sz="3600" dirty="0"/>
              <a:t>=</a:t>
            </a:r>
          </a:p>
        </p:txBody>
      </p:sp>
      <p:sp>
        <p:nvSpPr>
          <p:cNvPr id="15" name="TextBox 14">
            <a:extLst>
              <a:ext uri="{FF2B5EF4-FFF2-40B4-BE49-F238E27FC236}">
                <a16:creationId xmlns:a16="http://schemas.microsoft.com/office/drawing/2014/main" id="{B675F664-AB29-4342-AEE9-21DE01481A58}"/>
              </a:ext>
            </a:extLst>
          </p:cNvPr>
          <p:cNvSpPr txBox="1"/>
          <p:nvPr/>
        </p:nvSpPr>
        <p:spPr>
          <a:xfrm>
            <a:off x="1945557" y="3098815"/>
            <a:ext cx="381000" cy="646331"/>
          </a:xfrm>
          <a:prstGeom prst="rect">
            <a:avLst/>
          </a:prstGeom>
          <a:noFill/>
        </p:spPr>
        <p:txBody>
          <a:bodyPr wrap="square" rtlCol="0">
            <a:spAutoFit/>
          </a:bodyPr>
          <a:lstStyle/>
          <a:p>
            <a:r>
              <a:rPr lang="en-US" sz="3600" dirty="0"/>
              <a:t>x</a:t>
            </a:r>
          </a:p>
        </p:txBody>
      </p:sp>
      <p:sp>
        <p:nvSpPr>
          <p:cNvPr id="9" name="TextBox 8">
            <a:extLst>
              <a:ext uri="{FF2B5EF4-FFF2-40B4-BE49-F238E27FC236}">
                <a16:creationId xmlns:a16="http://schemas.microsoft.com/office/drawing/2014/main" id="{87A86387-996A-4654-B0BD-392B5C618E60}"/>
              </a:ext>
            </a:extLst>
          </p:cNvPr>
          <p:cNvSpPr txBox="1"/>
          <p:nvPr/>
        </p:nvSpPr>
        <p:spPr>
          <a:xfrm>
            <a:off x="3444834" y="3106921"/>
            <a:ext cx="381000" cy="646331"/>
          </a:xfrm>
          <a:prstGeom prst="rect">
            <a:avLst/>
          </a:prstGeom>
          <a:noFill/>
        </p:spPr>
        <p:txBody>
          <a:bodyPr wrap="square" rtlCol="0">
            <a:spAutoFit/>
          </a:bodyPr>
          <a:lstStyle/>
          <a:p>
            <a:r>
              <a:rPr lang="en-US" sz="3600" dirty="0"/>
              <a:t>x</a:t>
            </a:r>
          </a:p>
        </p:txBody>
      </p:sp>
      <p:sp>
        <p:nvSpPr>
          <p:cNvPr id="10" name="TextBox 9">
            <a:extLst>
              <a:ext uri="{FF2B5EF4-FFF2-40B4-BE49-F238E27FC236}">
                <a16:creationId xmlns:a16="http://schemas.microsoft.com/office/drawing/2014/main" id="{603AAF75-51F5-483E-8A80-01CDB6F7EF37}"/>
              </a:ext>
            </a:extLst>
          </p:cNvPr>
          <p:cNvSpPr txBox="1"/>
          <p:nvPr/>
        </p:nvSpPr>
        <p:spPr>
          <a:xfrm>
            <a:off x="3800335" y="3103146"/>
            <a:ext cx="1207878" cy="646331"/>
          </a:xfrm>
          <a:prstGeom prst="rect">
            <a:avLst/>
          </a:prstGeom>
          <a:noFill/>
        </p:spPr>
        <p:txBody>
          <a:bodyPr wrap="square" rtlCol="0">
            <a:spAutoFit/>
          </a:bodyPr>
          <a:lstStyle/>
          <a:p>
            <a:r>
              <a:rPr lang="en-US" sz="3600" dirty="0"/>
              <a:t>71 ft.</a:t>
            </a:r>
            <a:endParaRPr lang="en-US" sz="3600" u="sng" dirty="0"/>
          </a:p>
        </p:txBody>
      </p:sp>
      <p:sp>
        <p:nvSpPr>
          <p:cNvPr id="11" name="TextBox 10">
            <a:extLst>
              <a:ext uri="{FF2B5EF4-FFF2-40B4-BE49-F238E27FC236}">
                <a16:creationId xmlns:a16="http://schemas.microsoft.com/office/drawing/2014/main" id="{A27B9E9F-0690-46B5-AFA2-7BB97709C8F5}"/>
              </a:ext>
            </a:extLst>
          </p:cNvPr>
          <p:cNvSpPr txBox="1"/>
          <p:nvPr/>
        </p:nvSpPr>
        <p:spPr>
          <a:xfrm>
            <a:off x="4975748" y="3098815"/>
            <a:ext cx="381000" cy="646331"/>
          </a:xfrm>
          <a:prstGeom prst="rect">
            <a:avLst/>
          </a:prstGeom>
          <a:noFill/>
        </p:spPr>
        <p:txBody>
          <a:bodyPr wrap="square" rtlCol="0">
            <a:spAutoFit/>
          </a:bodyPr>
          <a:lstStyle/>
          <a:p>
            <a:r>
              <a:rPr lang="en-US" sz="3600" dirty="0"/>
              <a:t>x</a:t>
            </a:r>
          </a:p>
        </p:txBody>
      </p:sp>
      <p:sp>
        <p:nvSpPr>
          <p:cNvPr id="17" name="TextBox 16">
            <a:extLst>
              <a:ext uri="{FF2B5EF4-FFF2-40B4-BE49-F238E27FC236}">
                <a16:creationId xmlns:a16="http://schemas.microsoft.com/office/drawing/2014/main" id="{446D0F29-21EB-4302-9D32-F8E391926966}"/>
              </a:ext>
            </a:extLst>
          </p:cNvPr>
          <p:cNvSpPr txBox="1"/>
          <p:nvPr/>
        </p:nvSpPr>
        <p:spPr>
          <a:xfrm>
            <a:off x="5356748" y="3138258"/>
            <a:ext cx="1207878" cy="646331"/>
          </a:xfrm>
          <a:prstGeom prst="rect">
            <a:avLst/>
          </a:prstGeom>
          <a:noFill/>
        </p:spPr>
        <p:txBody>
          <a:bodyPr wrap="square" rtlCol="0">
            <a:spAutoFit/>
          </a:bodyPr>
          <a:lstStyle/>
          <a:p>
            <a:r>
              <a:rPr lang="en-US" sz="3600" dirty="0"/>
              <a:t>22 ft.</a:t>
            </a:r>
            <a:endParaRPr lang="en-US" sz="3600" u="sng" dirty="0"/>
          </a:p>
        </p:txBody>
      </p:sp>
    </p:spTree>
    <p:extLst>
      <p:ext uri="{BB962C8B-B14F-4D97-AF65-F5344CB8AC3E}">
        <p14:creationId xmlns:p14="http://schemas.microsoft.com/office/powerpoint/2010/main" val="2730434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6" grpId="0"/>
      <p:bldP spid="15" grpId="0"/>
      <p:bldP spid="9" grpId="0"/>
      <p:bldP spid="10" grpId="0"/>
      <p:bldP spid="11" grpId="0"/>
      <p:bldP spid="17"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295400" y="761999"/>
            <a:ext cx="8298910" cy="2286000"/>
          </a:xfrm>
        </p:spPr>
        <p:txBody>
          <a:bodyPr/>
          <a:lstStyle/>
          <a:p>
            <a:pPr algn="l"/>
            <a:r>
              <a:rPr lang="en-US" sz="3600" dirty="0"/>
              <a:t>20.	A circular clarifier is 64 feet in diameter and a depth of 22 feet.  Determine the volume of the clarifier </a:t>
            </a:r>
            <a:br>
              <a:rPr lang="en-US" sz="3600" dirty="0"/>
            </a:br>
            <a:r>
              <a:rPr lang="en-US" sz="3600" dirty="0"/>
              <a:t>in million gallons.</a:t>
            </a:r>
            <a:br>
              <a:rPr lang="en-US" sz="3600" dirty="0"/>
            </a:br>
            <a:endParaRPr lang="en-US" sz="3600" dirty="0"/>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921290" y="3200400"/>
            <a:ext cx="8222710" cy="5105400"/>
          </a:xfrm>
        </p:spPr>
        <p:txBody>
          <a:bodyPr/>
          <a:lstStyle/>
          <a:p>
            <a:r>
              <a:rPr lang="en-US" dirty="0"/>
              <a:t>Find the correct formula (Page 4)</a:t>
            </a:r>
          </a:p>
        </p:txBody>
      </p:sp>
      <p:pic>
        <p:nvPicPr>
          <p:cNvPr id="7" name="Picture 6">
            <a:extLst>
              <a:ext uri="{FF2B5EF4-FFF2-40B4-BE49-F238E27FC236}">
                <a16:creationId xmlns:a16="http://schemas.microsoft.com/office/drawing/2014/main" id="{C50A0466-35CB-461D-9A89-51B2A9CF26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800" y="3962400"/>
            <a:ext cx="4858868" cy="2285999"/>
          </a:xfrm>
          <a:prstGeom prst="rect">
            <a:avLst/>
          </a:prstGeom>
        </p:spPr>
      </p:pic>
      <p:pic>
        <p:nvPicPr>
          <p:cNvPr id="8" name="Picture 7">
            <a:extLst>
              <a:ext uri="{FF2B5EF4-FFF2-40B4-BE49-F238E27FC236}">
                <a16:creationId xmlns:a16="http://schemas.microsoft.com/office/drawing/2014/main" id="{9C530C16-90FF-4762-94C1-D21B8B38650B}"/>
              </a:ext>
            </a:extLst>
          </p:cNvPr>
          <p:cNvPicPr>
            <a:picLocks noChangeAspect="1"/>
          </p:cNvPicPr>
          <p:nvPr/>
        </p:nvPicPr>
        <p:blipFill>
          <a:blip r:embed="rId3"/>
          <a:stretch>
            <a:fillRect/>
          </a:stretch>
        </p:blipFill>
        <p:spPr>
          <a:xfrm>
            <a:off x="5791200" y="3810000"/>
            <a:ext cx="2895600" cy="3000557"/>
          </a:xfrm>
          <a:prstGeom prst="rect">
            <a:avLst/>
          </a:prstGeom>
        </p:spPr>
      </p:pic>
    </p:spTree>
    <p:extLst>
      <p:ext uri="{BB962C8B-B14F-4D97-AF65-F5344CB8AC3E}">
        <p14:creationId xmlns:p14="http://schemas.microsoft.com/office/powerpoint/2010/main" val="258895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325043" y="814600"/>
            <a:ext cx="8298910" cy="579438"/>
          </a:xfrm>
        </p:spPr>
        <p:txBody>
          <a:bodyPr/>
          <a:lstStyle/>
          <a:p>
            <a:pPr algn="l"/>
            <a:r>
              <a:rPr lang="en-US" dirty="0"/>
              <a:t>Number 20 Calculation</a:t>
            </a:r>
            <a:br>
              <a:rPr lang="en-US" dirty="0"/>
            </a:br>
            <a:r>
              <a:rPr lang="en-US" dirty="0"/>
              <a:t> </a:t>
            </a:r>
            <a:br>
              <a:rPr lang="en-US" dirty="0"/>
            </a:br>
            <a:endParaRPr lang="en-US" dirty="0"/>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1224938" y="1515614"/>
            <a:ext cx="8222710" cy="5342386"/>
          </a:xfrm>
        </p:spPr>
        <p:txBody>
          <a:bodyPr/>
          <a:lstStyle/>
          <a:p>
            <a:r>
              <a:rPr lang="en-US" dirty="0"/>
              <a:t>(0.785) x (D</a:t>
            </a:r>
            <a:r>
              <a:rPr lang="en-US" baseline="30000" dirty="0"/>
              <a:t>2</a:t>
            </a:r>
            <a:r>
              <a:rPr lang="en-US" dirty="0"/>
              <a:t>) x (h) </a:t>
            </a:r>
            <a:endParaRPr lang="en-US" baseline="30000" dirty="0"/>
          </a:p>
          <a:p>
            <a:r>
              <a:rPr lang="en-US" dirty="0"/>
              <a:t>0.785 x D x D x h</a:t>
            </a:r>
          </a:p>
          <a:p>
            <a:endParaRPr lang="en-US" dirty="0"/>
          </a:p>
          <a:p>
            <a:endParaRPr lang="en-US" dirty="0"/>
          </a:p>
          <a:p>
            <a:r>
              <a:rPr lang="en-US" dirty="0"/>
              <a:t>Cubic feet must be converted to million gallons</a:t>
            </a:r>
          </a:p>
          <a:p>
            <a:pPr marL="0" indent="0">
              <a:buNone/>
            </a:pPr>
            <a:endParaRPr lang="en-US" baseline="30000" dirty="0"/>
          </a:p>
        </p:txBody>
      </p:sp>
      <p:sp>
        <p:nvSpPr>
          <p:cNvPr id="12" name="TextBox 11">
            <a:extLst>
              <a:ext uri="{FF2B5EF4-FFF2-40B4-BE49-F238E27FC236}">
                <a16:creationId xmlns:a16="http://schemas.microsoft.com/office/drawing/2014/main" id="{70D9F017-D0C9-4D06-98B3-169B2DCE8835}"/>
              </a:ext>
            </a:extLst>
          </p:cNvPr>
          <p:cNvSpPr txBox="1"/>
          <p:nvPr/>
        </p:nvSpPr>
        <p:spPr>
          <a:xfrm>
            <a:off x="2301348" y="3138258"/>
            <a:ext cx="1207878" cy="646331"/>
          </a:xfrm>
          <a:prstGeom prst="rect">
            <a:avLst/>
          </a:prstGeom>
          <a:noFill/>
        </p:spPr>
        <p:txBody>
          <a:bodyPr wrap="square" rtlCol="0">
            <a:spAutoFit/>
          </a:bodyPr>
          <a:lstStyle/>
          <a:p>
            <a:r>
              <a:rPr lang="en-US" sz="3600" dirty="0"/>
              <a:t>64 ft.</a:t>
            </a:r>
            <a:endParaRPr lang="en-US" sz="3600" u="sng" dirty="0"/>
          </a:p>
        </p:txBody>
      </p:sp>
      <p:sp>
        <p:nvSpPr>
          <p:cNvPr id="13" name="TextBox 12">
            <a:extLst>
              <a:ext uri="{FF2B5EF4-FFF2-40B4-BE49-F238E27FC236}">
                <a16:creationId xmlns:a16="http://schemas.microsoft.com/office/drawing/2014/main" id="{388773B4-6D0C-4B79-8CE8-D048FB4A9712}"/>
              </a:ext>
            </a:extLst>
          </p:cNvPr>
          <p:cNvSpPr txBox="1"/>
          <p:nvPr/>
        </p:nvSpPr>
        <p:spPr>
          <a:xfrm>
            <a:off x="655375" y="3105834"/>
            <a:ext cx="1333201" cy="646331"/>
          </a:xfrm>
          <a:prstGeom prst="rect">
            <a:avLst/>
          </a:prstGeom>
          <a:noFill/>
        </p:spPr>
        <p:txBody>
          <a:bodyPr wrap="square" rtlCol="0">
            <a:spAutoFit/>
          </a:bodyPr>
          <a:lstStyle/>
          <a:p>
            <a:r>
              <a:rPr lang="en-US" sz="3600" dirty="0"/>
              <a:t>0.785</a:t>
            </a:r>
          </a:p>
        </p:txBody>
      </p:sp>
      <p:sp>
        <p:nvSpPr>
          <p:cNvPr id="14" name="TextBox 13">
            <a:extLst>
              <a:ext uri="{FF2B5EF4-FFF2-40B4-BE49-F238E27FC236}">
                <a16:creationId xmlns:a16="http://schemas.microsoft.com/office/drawing/2014/main" id="{A0024369-C468-49F4-A344-564C09F3556B}"/>
              </a:ext>
            </a:extLst>
          </p:cNvPr>
          <p:cNvSpPr txBox="1"/>
          <p:nvPr/>
        </p:nvSpPr>
        <p:spPr>
          <a:xfrm>
            <a:off x="697949" y="4958156"/>
            <a:ext cx="2207338" cy="1200329"/>
          </a:xfrm>
          <a:prstGeom prst="rect">
            <a:avLst/>
          </a:prstGeom>
          <a:noFill/>
        </p:spPr>
        <p:txBody>
          <a:bodyPr wrap="square" rtlCol="0">
            <a:spAutoFit/>
          </a:bodyPr>
          <a:lstStyle/>
          <a:p>
            <a:r>
              <a:rPr lang="en-US" sz="3600" u="sng" dirty="0"/>
              <a:t>70,738 ft</a:t>
            </a:r>
            <a:r>
              <a:rPr lang="en-US" sz="3600" u="sng" baseline="30000" dirty="0"/>
              <a:t>3</a:t>
            </a:r>
            <a:br>
              <a:rPr lang="en-US" sz="3600" u="sng" dirty="0"/>
            </a:br>
            <a:r>
              <a:rPr lang="en-US" sz="3600" dirty="0"/>
              <a:t>        1</a:t>
            </a:r>
            <a:endParaRPr lang="en-US" sz="3600" baseline="30000" dirty="0"/>
          </a:p>
        </p:txBody>
      </p:sp>
      <p:sp>
        <p:nvSpPr>
          <p:cNvPr id="16" name="TextBox 15">
            <a:extLst>
              <a:ext uri="{FF2B5EF4-FFF2-40B4-BE49-F238E27FC236}">
                <a16:creationId xmlns:a16="http://schemas.microsoft.com/office/drawing/2014/main" id="{49132294-90F6-4AAB-97C5-A0F9E2FC6272}"/>
              </a:ext>
            </a:extLst>
          </p:cNvPr>
          <p:cNvSpPr txBox="1"/>
          <p:nvPr/>
        </p:nvSpPr>
        <p:spPr>
          <a:xfrm>
            <a:off x="6474735" y="3105834"/>
            <a:ext cx="381000" cy="646331"/>
          </a:xfrm>
          <a:prstGeom prst="rect">
            <a:avLst/>
          </a:prstGeom>
          <a:noFill/>
        </p:spPr>
        <p:txBody>
          <a:bodyPr wrap="square" rtlCol="0">
            <a:spAutoFit/>
          </a:bodyPr>
          <a:lstStyle/>
          <a:p>
            <a:r>
              <a:rPr lang="en-US" sz="3600" dirty="0"/>
              <a:t>=</a:t>
            </a:r>
          </a:p>
        </p:txBody>
      </p:sp>
      <p:sp>
        <p:nvSpPr>
          <p:cNvPr id="15" name="TextBox 14">
            <a:extLst>
              <a:ext uri="{FF2B5EF4-FFF2-40B4-BE49-F238E27FC236}">
                <a16:creationId xmlns:a16="http://schemas.microsoft.com/office/drawing/2014/main" id="{B675F664-AB29-4342-AEE9-21DE01481A58}"/>
              </a:ext>
            </a:extLst>
          </p:cNvPr>
          <p:cNvSpPr txBox="1"/>
          <p:nvPr/>
        </p:nvSpPr>
        <p:spPr>
          <a:xfrm>
            <a:off x="1945557" y="3098815"/>
            <a:ext cx="381000" cy="646331"/>
          </a:xfrm>
          <a:prstGeom prst="rect">
            <a:avLst/>
          </a:prstGeom>
          <a:noFill/>
        </p:spPr>
        <p:txBody>
          <a:bodyPr wrap="square" rtlCol="0">
            <a:spAutoFit/>
          </a:bodyPr>
          <a:lstStyle/>
          <a:p>
            <a:r>
              <a:rPr lang="en-US" sz="3600" dirty="0"/>
              <a:t>x</a:t>
            </a:r>
          </a:p>
        </p:txBody>
      </p:sp>
      <p:sp>
        <p:nvSpPr>
          <p:cNvPr id="9" name="TextBox 8">
            <a:extLst>
              <a:ext uri="{FF2B5EF4-FFF2-40B4-BE49-F238E27FC236}">
                <a16:creationId xmlns:a16="http://schemas.microsoft.com/office/drawing/2014/main" id="{87A86387-996A-4654-B0BD-392B5C618E60}"/>
              </a:ext>
            </a:extLst>
          </p:cNvPr>
          <p:cNvSpPr txBox="1"/>
          <p:nvPr/>
        </p:nvSpPr>
        <p:spPr>
          <a:xfrm>
            <a:off x="3444834" y="3106921"/>
            <a:ext cx="381000" cy="646331"/>
          </a:xfrm>
          <a:prstGeom prst="rect">
            <a:avLst/>
          </a:prstGeom>
          <a:noFill/>
        </p:spPr>
        <p:txBody>
          <a:bodyPr wrap="square" rtlCol="0">
            <a:spAutoFit/>
          </a:bodyPr>
          <a:lstStyle/>
          <a:p>
            <a:r>
              <a:rPr lang="en-US" sz="3600" dirty="0"/>
              <a:t>x</a:t>
            </a:r>
          </a:p>
        </p:txBody>
      </p:sp>
      <p:sp>
        <p:nvSpPr>
          <p:cNvPr id="10" name="TextBox 9">
            <a:extLst>
              <a:ext uri="{FF2B5EF4-FFF2-40B4-BE49-F238E27FC236}">
                <a16:creationId xmlns:a16="http://schemas.microsoft.com/office/drawing/2014/main" id="{603AAF75-51F5-483E-8A80-01CDB6F7EF37}"/>
              </a:ext>
            </a:extLst>
          </p:cNvPr>
          <p:cNvSpPr txBox="1"/>
          <p:nvPr/>
        </p:nvSpPr>
        <p:spPr>
          <a:xfrm>
            <a:off x="3796852" y="3122589"/>
            <a:ext cx="1207878" cy="646331"/>
          </a:xfrm>
          <a:prstGeom prst="rect">
            <a:avLst/>
          </a:prstGeom>
          <a:noFill/>
        </p:spPr>
        <p:txBody>
          <a:bodyPr wrap="square" rtlCol="0">
            <a:spAutoFit/>
          </a:bodyPr>
          <a:lstStyle/>
          <a:p>
            <a:r>
              <a:rPr lang="en-US" sz="3600" dirty="0"/>
              <a:t>64 ft.</a:t>
            </a:r>
            <a:endParaRPr lang="en-US" sz="3600" u="sng" dirty="0"/>
          </a:p>
        </p:txBody>
      </p:sp>
      <p:sp>
        <p:nvSpPr>
          <p:cNvPr id="11" name="TextBox 10">
            <a:extLst>
              <a:ext uri="{FF2B5EF4-FFF2-40B4-BE49-F238E27FC236}">
                <a16:creationId xmlns:a16="http://schemas.microsoft.com/office/drawing/2014/main" id="{A27B9E9F-0690-46B5-AFA2-7BB97709C8F5}"/>
              </a:ext>
            </a:extLst>
          </p:cNvPr>
          <p:cNvSpPr txBox="1"/>
          <p:nvPr/>
        </p:nvSpPr>
        <p:spPr>
          <a:xfrm>
            <a:off x="4975748" y="3098815"/>
            <a:ext cx="381000" cy="646331"/>
          </a:xfrm>
          <a:prstGeom prst="rect">
            <a:avLst/>
          </a:prstGeom>
          <a:noFill/>
        </p:spPr>
        <p:txBody>
          <a:bodyPr wrap="square" rtlCol="0">
            <a:spAutoFit/>
          </a:bodyPr>
          <a:lstStyle/>
          <a:p>
            <a:r>
              <a:rPr lang="en-US" sz="3600" dirty="0"/>
              <a:t>x</a:t>
            </a:r>
          </a:p>
        </p:txBody>
      </p:sp>
      <p:sp>
        <p:nvSpPr>
          <p:cNvPr id="17" name="TextBox 16">
            <a:extLst>
              <a:ext uri="{FF2B5EF4-FFF2-40B4-BE49-F238E27FC236}">
                <a16:creationId xmlns:a16="http://schemas.microsoft.com/office/drawing/2014/main" id="{446D0F29-21EB-4302-9D32-F8E391926966}"/>
              </a:ext>
            </a:extLst>
          </p:cNvPr>
          <p:cNvSpPr txBox="1"/>
          <p:nvPr/>
        </p:nvSpPr>
        <p:spPr>
          <a:xfrm>
            <a:off x="5356748" y="3138258"/>
            <a:ext cx="1207878" cy="646331"/>
          </a:xfrm>
          <a:prstGeom prst="rect">
            <a:avLst/>
          </a:prstGeom>
          <a:noFill/>
        </p:spPr>
        <p:txBody>
          <a:bodyPr wrap="square" rtlCol="0">
            <a:spAutoFit/>
          </a:bodyPr>
          <a:lstStyle/>
          <a:p>
            <a:r>
              <a:rPr lang="en-US" sz="3600" dirty="0"/>
              <a:t>22 ft.</a:t>
            </a:r>
            <a:endParaRPr lang="en-US" sz="3600" u="sng" dirty="0"/>
          </a:p>
        </p:txBody>
      </p:sp>
      <p:sp>
        <p:nvSpPr>
          <p:cNvPr id="18" name="TextBox 17">
            <a:extLst>
              <a:ext uri="{FF2B5EF4-FFF2-40B4-BE49-F238E27FC236}">
                <a16:creationId xmlns:a16="http://schemas.microsoft.com/office/drawing/2014/main" id="{98C6C2BE-A309-470A-984F-E0033D39489B}"/>
              </a:ext>
            </a:extLst>
          </p:cNvPr>
          <p:cNvSpPr txBox="1"/>
          <p:nvPr/>
        </p:nvSpPr>
        <p:spPr>
          <a:xfrm>
            <a:off x="3079152" y="4958155"/>
            <a:ext cx="2207338" cy="1200329"/>
          </a:xfrm>
          <a:prstGeom prst="rect">
            <a:avLst/>
          </a:prstGeom>
          <a:noFill/>
        </p:spPr>
        <p:txBody>
          <a:bodyPr wrap="square" rtlCol="0">
            <a:spAutoFit/>
          </a:bodyPr>
          <a:lstStyle/>
          <a:p>
            <a:r>
              <a:rPr lang="en-US" sz="3600" u="sng" dirty="0"/>
              <a:t> 7.48 gals</a:t>
            </a:r>
            <a:br>
              <a:rPr lang="en-US" sz="3600" u="sng" dirty="0"/>
            </a:br>
            <a:r>
              <a:rPr lang="en-US" sz="3600" dirty="0"/>
              <a:t>     1 ft</a:t>
            </a:r>
            <a:r>
              <a:rPr lang="en-US" sz="3600" baseline="30000" dirty="0"/>
              <a:t>3</a:t>
            </a:r>
            <a:r>
              <a:rPr lang="en-US" sz="3600" dirty="0"/>
              <a:t> </a:t>
            </a:r>
            <a:endParaRPr lang="en-US" sz="3600" baseline="30000" dirty="0"/>
          </a:p>
        </p:txBody>
      </p:sp>
      <p:sp>
        <p:nvSpPr>
          <p:cNvPr id="22" name="TextBox 21">
            <a:extLst>
              <a:ext uri="{FF2B5EF4-FFF2-40B4-BE49-F238E27FC236}">
                <a16:creationId xmlns:a16="http://schemas.microsoft.com/office/drawing/2014/main" id="{15C1F4E5-8003-4AE6-9ACB-6858AD081E95}"/>
              </a:ext>
            </a:extLst>
          </p:cNvPr>
          <p:cNvSpPr txBox="1"/>
          <p:nvPr/>
        </p:nvSpPr>
        <p:spPr>
          <a:xfrm>
            <a:off x="2739396" y="5084067"/>
            <a:ext cx="381000" cy="646331"/>
          </a:xfrm>
          <a:prstGeom prst="rect">
            <a:avLst/>
          </a:prstGeom>
          <a:noFill/>
        </p:spPr>
        <p:txBody>
          <a:bodyPr wrap="square" rtlCol="0">
            <a:spAutoFit/>
          </a:bodyPr>
          <a:lstStyle/>
          <a:p>
            <a:r>
              <a:rPr lang="en-US" sz="3600" dirty="0"/>
              <a:t>x</a:t>
            </a:r>
          </a:p>
        </p:txBody>
      </p:sp>
      <p:sp>
        <p:nvSpPr>
          <p:cNvPr id="23" name="TextBox 22">
            <a:extLst>
              <a:ext uri="{FF2B5EF4-FFF2-40B4-BE49-F238E27FC236}">
                <a16:creationId xmlns:a16="http://schemas.microsoft.com/office/drawing/2014/main" id="{319D915C-DE85-47E7-B4D7-D1B10580CAB8}"/>
              </a:ext>
            </a:extLst>
          </p:cNvPr>
          <p:cNvSpPr txBox="1"/>
          <p:nvPr/>
        </p:nvSpPr>
        <p:spPr>
          <a:xfrm>
            <a:off x="6839335" y="3117179"/>
            <a:ext cx="2207338" cy="1200329"/>
          </a:xfrm>
          <a:prstGeom prst="rect">
            <a:avLst/>
          </a:prstGeom>
          <a:noFill/>
        </p:spPr>
        <p:txBody>
          <a:bodyPr wrap="square" rtlCol="0">
            <a:spAutoFit/>
          </a:bodyPr>
          <a:lstStyle/>
          <a:p>
            <a:r>
              <a:rPr lang="en-US" sz="3600" dirty="0"/>
              <a:t>70,738 ft</a:t>
            </a:r>
            <a:r>
              <a:rPr lang="en-US" sz="3600" baseline="30000" dirty="0"/>
              <a:t>3</a:t>
            </a:r>
            <a:br>
              <a:rPr lang="en-US" sz="3600" u="sng" dirty="0"/>
            </a:br>
            <a:r>
              <a:rPr lang="en-US" sz="3600" dirty="0"/>
              <a:t>       </a:t>
            </a:r>
            <a:endParaRPr lang="en-US" sz="3600" baseline="30000" dirty="0"/>
          </a:p>
        </p:txBody>
      </p:sp>
      <p:sp>
        <p:nvSpPr>
          <p:cNvPr id="24" name="TextBox 23">
            <a:extLst>
              <a:ext uri="{FF2B5EF4-FFF2-40B4-BE49-F238E27FC236}">
                <a16:creationId xmlns:a16="http://schemas.microsoft.com/office/drawing/2014/main" id="{C9E1D1AB-18BF-4105-9FB2-5BA7FE08D2E7}"/>
              </a:ext>
            </a:extLst>
          </p:cNvPr>
          <p:cNvSpPr txBox="1"/>
          <p:nvPr/>
        </p:nvSpPr>
        <p:spPr>
          <a:xfrm>
            <a:off x="5145793" y="5084067"/>
            <a:ext cx="381000" cy="646331"/>
          </a:xfrm>
          <a:prstGeom prst="rect">
            <a:avLst/>
          </a:prstGeom>
          <a:noFill/>
        </p:spPr>
        <p:txBody>
          <a:bodyPr wrap="square" rtlCol="0">
            <a:spAutoFit/>
          </a:bodyPr>
          <a:lstStyle/>
          <a:p>
            <a:r>
              <a:rPr lang="en-US" sz="3600" dirty="0"/>
              <a:t>x</a:t>
            </a:r>
          </a:p>
        </p:txBody>
      </p:sp>
      <p:sp>
        <p:nvSpPr>
          <p:cNvPr id="25" name="TextBox 24">
            <a:extLst>
              <a:ext uri="{FF2B5EF4-FFF2-40B4-BE49-F238E27FC236}">
                <a16:creationId xmlns:a16="http://schemas.microsoft.com/office/drawing/2014/main" id="{8780C444-8B76-4C49-9194-AB61F3983C27}"/>
              </a:ext>
            </a:extLst>
          </p:cNvPr>
          <p:cNvSpPr txBox="1"/>
          <p:nvPr/>
        </p:nvSpPr>
        <p:spPr>
          <a:xfrm>
            <a:off x="5428860" y="4948755"/>
            <a:ext cx="3410339" cy="1200329"/>
          </a:xfrm>
          <a:prstGeom prst="rect">
            <a:avLst/>
          </a:prstGeom>
          <a:noFill/>
        </p:spPr>
        <p:txBody>
          <a:bodyPr wrap="square" rtlCol="0">
            <a:spAutoFit/>
          </a:bodyPr>
          <a:lstStyle/>
          <a:p>
            <a:r>
              <a:rPr lang="en-US" sz="3600" u="sng" dirty="0"/>
              <a:t>        1 MG</a:t>
            </a:r>
            <a:r>
              <a:rPr lang="en-US" sz="2800" u="sng" dirty="0"/>
              <a:t>_____</a:t>
            </a:r>
            <a:br>
              <a:rPr lang="en-US" sz="3600" u="sng" dirty="0"/>
            </a:br>
            <a:r>
              <a:rPr lang="en-US" sz="3600" dirty="0"/>
              <a:t> 1,000,000 gals </a:t>
            </a:r>
            <a:endParaRPr lang="en-US" sz="3600" baseline="30000" dirty="0"/>
          </a:p>
        </p:txBody>
      </p:sp>
      <p:sp>
        <p:nvSpPr>
          <p:cNvPr id="26" name="TextBox 25">
            <a:extLst>
              <a:ext uri="{FF2B5EF4-FFF2-40B4-BE49-F238E27FC236}">
                <a16:creationId xmlns:a16="http://schemas.microsoft.com/office/drawing/2014/main" id="{9B748D89-407F-4E7B-8B69-5077A2AADBD3}"/>
              </a:ext>
            </a:extLst>
          </p:cNvPr>
          <p:cNvSpPr txBox="1"/>
          <p:nvPr/>
        </p:nvSpPr>
        <p:spPr>
          <a:xfrm>
            <a:off x="1131475" y="6158484"/>
            <a:ext cx="381000" cy="646331"/>
          </a:xfrm>
          <a:prstGeom prst="rect">
            <a:avLst/>
          </a:prstGeom>
          <a:noFill/>
        </p:spPr>
        <p:txBody>
          <a:bodyPr wrap="square" rtlCol="0">
            <a:spAutoFit/>
          </a:bodyPr>
          <a:lstStyle/>
          <a:p>
            <a:r>
              <a:rPr lang="en-US" sz="3600" dirty="0"/>
              <a:t>=</a:t>
            </a:r>
          </a:p>
        </p:txBody>
      </p:sp>
      <p:sp>
        <p:nvSpPr>
          <p:cNvPr id="27" name="TextBox 26">
            <a:extLst>
              <a:ext uri="{FF2B5EF4-FFF2-40B4-BE49-F238E27FC236}">
                <a16:creationId xmlns:a16="http://schemas.microsoft.com/office/drawing/2014/main" id="{C827A930-E6D8-44AC-80A8-27A5F22633BB}"/>
              </a:ext>
            </a:extLst>
          </p:cNvPr>
          <p:cNvSpPr txBox="1"/>
          <p:nvPr/>
        </p:nvSpPr>
        <p:spPr>
          <a:xfrm>
            <a:off x="1584298" y="6139955"/>
            <a:ext cx="2207338" cy="1200329"/>
          </a:xfrm>
          <a:prstGeom prst="rect">
            <a:avLst/>
          </a:prstGeom>
          <a:noFill/>
        </p:spPr>
        <p:txBody>
          <a:bodyPr wrap="square" rtlCol="0">
            <a:spAutoFit/>
          </a:bodyPr>
          <a:lstStyle/>
          <a:p>
            <a:r>
              <a:rPr lang="en-US" sz="3600" dirty="0"/>
              <a:t>0.53 MG</a:t>
            </a:r>
            <a:br>
              <a:rPr lang="en-US" sz="3600" u="sng" dirty="0"/>
            </a:br>
            <a:r>
              <a:rPr lang="en-US" sz="3600" dirty="0"/>
              <a:t>       </a:t>
            </a:r>
            <a:endParaRPr lang="en-US" sz="3600" baseline="30000" dirty="0"/>
          </a:p>
        </p:txBody>
      </p:sp>
      <p:cxnSp>
        <p:nvCxnSpPr>
          <p:cNvPr id="5" name="Straight Connector 4">
            <a:extLst>
              <a:ext uri="{FF2B5EF4-FFF2-40B4-BE49-F238E27FC236}">
                <a16:creationId xmlns:a16="http://schemas.microsoft.com/office/drawing/2014/main" id="{D6F82807-89F2-4195-A0B9-D21367FB8CBB}"/>
              </a:ext>
            </a:extLst>
          </p:cNvPr>
          <p:cNvCxnSpPr>
            <a:endCxn id="22" idx="0"/>
          </p:cNvCxnSpPr>
          <p:nvPr/>
        </p:nvCxnSpPr>
        <p:spPr>
          <a:xfrm flipV="1">
            <a:off x="2209800" y="5084067"/>
            <a:ext cx="720096" cy="323165"/>
          </a:xfrm>
          <a:prstGeom prst="line">
            <a:avLst/>
          </a:prstGeom>
        </p:spPr>
        <p:style>
          <a:lnRef idx="2">
            <a:schemeClr val="dk1"/>
          </a:lnRef>
          <a:fillRef idx="0">
            <a:schemeClr val="dk1"/>
          </a:fillRef>
          <a:effectRef idx="1">
            <a:schemeClr val="dk1"/>
          </a:effectRef>
          <a:fontRef idx="minor">
            <a:schemeClr val="tx1"/>
          </a:fontRef>
        </p:style>
      </p:cxnSp>
      <p:cxnSp>
        <p:nvCxnSpPr>
          <p:cNvPr id="28" name="Straight Connector 27">
            <a:extLst>
              <a:ext uri="{FF2B5EF4-FFF2-40B4-BE49-F238E27FC236}">
                <a16:creationId xmlns:a16="http://schemas.microsoft.com/office/drawing/2014/main" id="{40F0E4A9-C3DF-442A-9AAF-80F859E8A08C}"/>
              </a:ext>
            </a:extLst>
          </p:cNvPr>
          <p:cNvCxnSpPr/>
          <p:nvPr/>
        </p:nvCxnSpPr>
        <p:spPr>
          <a:xfrm flipV="1">
            <a:off x="3930907" y="5696635"/>
            <a:ext cx="720096" cy="323165"/>
          </a:xfrm>
          <a:prstGeom prst="line">
            <a:avLst/>
          </a:prstGeom>
        </p:spPr>
        <p:style>
          <a:lnRef idx="2">
            <a:schemeClr val="dk1"/>
          </a:lnRef>
          <a:fillRef idx="0">
            <a:schemeClr val="dk1"/>
          </a:fillRef>
          <a:effectRef idx="1">
            <a:schemeClr val="dk1"/>
          </a:effectRef>
          <a:fontRef idx="minor">
            <a:schemeClr val="tx1"/>
          </a:fontRef>
        </p:style>
      </p:cxnSp>
      <p:cxnSp>
        <p:nvCxnSpPr>
          <p:cNvPr id="29" name="Straight Connector 28">
            <a:extLst>
              <a:ext uri="{FF2B5EF4-FFF2-40B4-BE49-F238E27FC236}">
                <a16:creationId xmlns:a16="http://schemas.microsoft.com/office/drawing/2014/main" id="{768D18C2-681B-4BAC-8C12-19875C0AACD1}"/>
              </a:ext>
            </a:extLst>
          </p:cNvPr>
          <p:cNvCxnSpPr/>
          <p:nvPr/>
        </p:nvCxnSpPr>
        <p:spPr>
          <a:xfrm flipV="1">
            <a:off x="4351069" y="5130318"/>
            <a:ext cx="720096" cy="323165"/>
          </a:xfrm>
          <a:prstGeom prst="line">
            <a:avLst/>
          </a:prstGeom>
        </p:spPr>
        <p:style>
          <a:lnRef idx="2">
            <a:schemeClr val="dk1"/>
          </a:lnRef>
          <a:fillRef idx="0">
            <a:schemeClr val="dk1"/>
          </a:fillRef>
          <a:effectRef idx="1">
            <a:schemeClr val="dk1"/>
          </a:effectRef>
          <a:fontRef idx="minor">
            <a:schemeClr val="tx1"/>
          </a:fontRef>
        </p:style>
      </p:cxnSp>
      <p:cxnSp>
        <p:nvCxnSpPr>
          <p:cNvPr id="30" name="Straight Connector 29">
            <a:extLst>
              <a:ext uri="{FF2B5EF4-FFF2-40B4-BE49-F238E27FC236}">
                <a16:creationId xmlns:a16="http://schemas.microsoft.com/office/drawing/2014/main" id="{5F88A9A5-8164-4299-9EEC-1042A758271A}"/>
              </a:ext>
            </a:extLst>
          </p:cNvPr>
          <p:cNvCxnSpPr/>
          <p:nvPr/>
        </p:nvCxnSpPr>
        <p:spPr>
          <a:xfrm flipV="1">
            <a:off x="7873356" y="5696635"/>
            <a:ext cx="720096" cy="323165"/>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730069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4"/>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2"/>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8"/>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4"/>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25"/>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5"/>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28"/>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29"/>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30"/>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26"/>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6" grpId="0"/>
      <p:bldP spid="15" grpId="0"/>
      <p:bldP spid="9" grpId="0"/>
      <p:bldP spid="10" grpId="0"/>
      <p:bldP spid="11" grpId="0"/>
      <p:bldP spid="17" grpId="0"/>
      <p:bldP spid="18" grpId="0"/>
      <p:bldP spid="22" grpId="0"/>
      <p:bldP spid="23" grpId="0"/>
      <p:bldP spid="24" grpId="0"/>
      <p:bldP spid="25" grpId="0"/>
      <p:bldP spid="26" grpId="0"/>
      <p:bldP spid="27"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219200" y="762000"/>
            <a:ext cx="8298910" cy="2286000"/>
          </a:xfrm>
        </p:spPr>
        <p:txBody>
          <a:bodyPr/>
          <a:lstStyle/>
          <a:p>
            <a:pPr algn="l"/>
            <a:r>
              <a:rPr lang="en-US" sz="3600" dirty="0"/>
              <a:t>21.	A pond has a width of 272 feet, a length of 388 feet, and a depth of 6 </a:t>
            </a:r>
            <a:br>
              <a:rPr lang="en-US" sz="3600" dirty="0"/>
            </a:br>
            <a:r>
              <a:rPr lang="en-US" sz="3600" dirty="0"/>
              <a:t>feet.  Determine the volume of the </a:t>
            </a:r>
            <a:br>
              <a:rPr lang="en-US" sz="3600" dirty="0"/>
            </a:br>
            <a:r>
              <a:rPr lang="en-US" sz="3600" dirty="0"/>
              <a:t>pond in cubic feet.</a:t>
            </a:r>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1143000" y="3054648"/>
            <a:ext cx="8222710" cy="5105400"/>
          </a:xfrm>
        </p:spPr>
        <p:txBody>
          <a:bodyPr/>
          <a:lstStyle/>
          <a:p>
            <a:r>
              <a:rPr lang="en-US" dirty="0"/>
              <a:t>Find the correct formula (Page 4)</a:t>
            </a:r>
          </a:p>
        </p:txBody>
      </p:sp>
    </p:spTree>
    <p:extLst>
      <p:ext uri="{BB962C8B-B14F-4D97-AF65-F5344CB8AC3E}">
        <p14:creationId xmlns:p14="http://schemas.microsoft.com/office/powerpoint/2010/main" val="713854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AAF33CA-4930-4684-8904-04711723A751}"/>
              </a:ext>
            </a:extLst>
          </p:cNvPr>
          <p:cNvPicPr>
            <a:picLocks noChangeAspect="1"/>
          </p:cNvPicPr>
          <p:nvPr/>
        </p:nvPicPr>
        <p:blipFill>
          <a:blip r:embed="rId2"/>
          <a:stretch>
            <a:fillRect/>
          </a:stretch>
        </p:blipFill>
        <p:spPr>
          <a:xfrm>
            <a:off x="1752600" y="76200"/>
            <a:ext cx="6400800" cy="3200400"/>
          </a:xfrm>
          <a:prstGeom prst="rect">
            <a:avLst/>
          </a:prstGeom>
        </p:spPr>
      </p:pic>
      <p:pic>
        <p:nvPicPr>
          <p:cNvPr id="3" name="Picture 2">
            <a:extLst>
              <a:ext uri="{FF2B5EF4-FFF2-40B4-BE49-F238E27FC236}">
                <a16:creationId xmlns:a16="http://schemas.microsoft.com/office/drawing/2014/main" id="{7A77C8C0-C9C4-4431-85D2-AF0275C76971}"/>
              </a:ext>
            </a:extLst>
          </p:cNvPr>
          <p:cNvPicPr>
            <a:picLocks noChangeAspect="1"/>
          </p:cNvPicPr>
          <p:nvPr/>
        </p:nvPicPr>
        <p:blipFill>
          <a:blip r:embed="rId3"/>
          <a:stretch>
            <a:fillRect/>
          </a:stretch>
        </p:blipFill>
        <p:spPr>
          <a:xfrm>
            <a:off x="5410200" y="3072091"/>
            <a:ext cx="3352800" cy="3777803"/>
          </a:xfrm>
          <a:prstGeom prst="rect">
            <a:avLst/>
          </a:prstGeom>
        </p:spPr>
      </p:pic>
      <p:sp>
        <p:nvSpPr>
          <p:cNvPr id="5" name="TextBox 4">
            <a:extLst>
              <a:ext uri="{FF2B5EF4-FFF2-40B4-BE49-F238E27FC236}">
                <a16:creationId xmlns:a16="http://schemas.microsoft.com/office/drawing/2014/main" id="{B4B5E384-E993-4457-8DBE-CD5E0D2B7FEE}"/>
              </a:ext>
            </a:extLst>
          </p:cNvPr>
          <p:cNvSpPr txBox="1"/>
          <p:nvPr/>
        </p:nvSpPr>
        <p:spPr>
          <a:xfrm>
            <a:off x="2080925" y="3429000"/>
            <a:ext cx="3352800" cy="923330"/>
          </a:xfrm>
          <a:prstGeom prst="rect">
            <a:avLst/>
          </a:prstGeom>
          <a:noFill/>
        </p:spPr>
        <p:txBody>
          <a:bodyPr wrap="square" rtlCol="0">
            <a:spAutoFit/>
          </a:bodyPr>
          <a:lstStyle/>
          <a:p>
            <a:r>
              <a:rPr lang="en-US" dirty="0"/>
              <a:t>Typical shape of ponds but for basic math only the surface area will be calculated.</a:t>
            </a:r>
          </a:p>
        </p:txBody>
      </p:sp>
    </p:spTree>
    <p:extLst>
      <p:ext uri="{BB962C8B-B14F-4D97-AF65-F5344CB8AC3E}">
        <p14:creationId xmlns:p14="http://schemas.microsoft.com/office/powerpoint/2010/main" val="536918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p:txBody>
          <a:bodyPr/>
          <a:lstStyle/>
          <a:p>
            <a:pPr algn="l"/>
            <a:r>
              <a:rPr lang="en-US" dirty="0"/>
              <a:t>1.  Convert 3.2 miles to feet</a:t>
            </a:r>
            <a:br>
              <a:rPr lang="en-US" dirty="0"/>
            </a:br>
            <a:endParaRPr lang="en-US" dirty="0"/>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p:txBody>
          <a:bodyPr/>
          <a:lstStyle/>
          <a:p>
            <a:r>
              <a:rPr lang="en-US" dirty="0"/>
              <a:t>Find the correct conversion factor </a:t>
            </a:r>
            <a:br>
              <a:rPr lang="en-US" dirty="0"/>
            </a:br>
            <a:r>
              <a:rPr lang="en-US" dirty="0"/>
              <a:t>(Page 3)</a:t>
            </a:r>
          </a:p>
          <a:p>
            <a:pPr marL="0" indent="0">
              <a:buNone/>
            </a:pPr>
            <a:r>
              <a:rPr lang="en-US" dirty="0"/>
              <a:t>1 mile = 5,280 ft</a:t>
            </a:r>
          </a:p>
          <a:p>
            <a:pPr marL="0" indent="0">
              <a:buNone/>
            </a:pPr>
            <a:endParaRPr lang="en-US" dirty="0"/>
          </a:p>
          <a:p>
            <a:pPr marL="0" indent="0">
              <a:buNone/>
            </a:pPr>
            <a:endParaRPr lang="en-US" dirty="0"/>
          </a:p>
        </p:txBody>
      </p:sp>
      <p:sp>
        <p:nvSpPr>
          <p:cNvPr id="11" name="TextBox 10">
            <a:extLst>
              <a:ext uri="{FF2B5EF4-FFF2-40B4-BE49-F238E27FC236}">
                <a16:creationId xmlns:a16="http://schemas.microsoft.com/office/drawing/2014/main" id="{8ACCE502-2637-4005-A55F-2745CD910FAB}"/>
              </a:ext>
            </a:extLst>
          </p:cNvPr>
          <p:cNvSpPr txBox="1"/>
          <p:nvPr/>
        </p:nvSpPr>
        <p:spPr>
          <a:xfrm>
            <a:off x="3429000" y="3745149"/>
            <a:ext cx="381000" cy="646331"/>
          </a:xfrm>
          <a:prstGeom prst="rect">
            <a:avLst/>
          </a:prstGeom>
          <a:noFill/>
        </p:spPr>
        <p:txBody>
          <a:bodyPr wrap="square" rtlCol="0">
            <a:spAutoFit/>
          </a:bodyPr>
          <a:lstStyle/>
          <a:p>
            <a:r>
              <a:rPr lang="en-US" sz="3600" dirty="0"/>
              <a:t>x</a:t>
            </a:r>
          </a:p>
        </p:txBody>
      </p:sp>
      <p:sp>
        <p:nvSpPr>
          <p:cNvPr id="12" name="TextBox 11">
            <a:extLst>
              <a:ext uri="{FF2B5EF4-FFF2-40B4-BE49-F238E27FC236}">
                <a16:creationId xmlns:a16="http://schemas.microsoft.com/office/drawing/2014/main" id="{70D9F017-D0C9-4D06-98B3-169B2DCE8835}"/>
              </a:ext>
            </a:extLst>
          </p:cNvPr>
          <p:cNvSpPr txBox="1"/>
          <p:nvPr/>
        </p:nvSpPr>
        <p:spPr>
          <a:xfrm>
            <a:off x="4038600" y="3552735"/>
            <a:ext cx="1905000" cy="1200329"/>
          </a:xfrm>
          <a:prstGeom prst="rect">
            <a:avLst/>
          </a:prstGeom>
          <a:noFill/>
        </p:spPr>
        <p:txBody>
          <a:bodyPr wrap="square" rtlCol="0">
            <a:spAutoFit/>
          </a:bodyPr>
          <a:lstStyle/>
          <a:p>
            <a:r>
              <a:rPr lang="en-US" sz="3600" u="sng" dirty="0"/>
              <a:t>5,280 ft.</a:t>
            </a:r>
            <a:br>
              <a:rPr lang="en-US" sz="3600" dirty="0"/>
            </a:br>
            <a:r>
              <a:rPr lang="en-US" sz="3600" dirty="0"/>
              <a:t> 1 mile</a:t>
            </a:r>
            <a:endParaRPr lang="en-US" sz="3600" u="sng" dirty="0"/>
          </a:p>
        </p:txBody>
      </p:sp>
      <p:sp>
        <p:nvSpPr>
          <p:cNvPr id="13" name="TextBox 12">
            <a:extLst>
              <a:ext uri="{FF2B5EF4-FFF2-40B4-BE49-F238E27FC236}">
                <a16:creationId xmlns:a16="http://schemas.microsoft.com/office/drawing/2014/main" id="{388773B4-6D0C-4B79-8CE8-D048FB4A9712}"/>
              </a:ext>
            </a:extLst>
          </p:cNvPr>
          <p:cNvSpPr txBox="1"/>
          <p:nvPr/>
        </p:nvSpPr>
        <p:spPr>
          <a:xfrm>
            <a:off x="1295400" y="3581400"/>
            <a:ext cx="2133600" cy="1200329"/>
          </a:xfrm>
          <a:prstGeom prst="rect">
            <a:avLst/>
          </a:prstGeom>
          <a:noFill/>
        </p:spPr>
        <p:txBody>
          <a:bodyPr wrap="square" rtlCol="0">
            <a:spAutoFit/>
          </a:bodyPr>
          <a:lstStyle/>
          <a:p>
            <a:r>
              <a:rPr lang="en-US" sz="3600" u="sng" dirty="0"/>
              <a:t>3.2 miles</a:t>
            </a:r>
            <a:br>
              <a:rPr lang="en-US" sz="3600" dirty="0"/>
            </a:br>
            <a:r>
              <a:rPr lang="en-US" sz="3600" dirty="0"/>
              <a:t>       1</a:t>
            </a:r>
            <a:endParaRPr lang="en-US" sz="3600" u="sng" dirty="0"/>
          </a:p>
        </p:txBody>
      </p:sp>
      <p:sp>
        <p:nvSpPr>
          <p:cNvPr id="14" name="TextBox 13">
            <a:extLst>
              <a:ext uri="{FF2B5EF4-FFF2-40B4-BE49-F238E27FC236}">
                <a16:creationId xmlns:a16="http://schemas.microsoft.com/office/drawing/2014/main" id="{A0024369-C468-49F4-A344-564C09F3556B}"/>
              </a:ext>
            </a:extLst>
          </p:cNvPr>
          <p:cNvSpPr txBox="1"/>
          <p:nvPr/>
        </p:nvSpPr>
        <p:spPr>
          <a:xfrm>
            <a:off x="6477000" y="3733799"/>
            <a:ext cx="2438400" cy="646331"/>
          </a:xfrm>
          <a:prstGeom prst="rect">
            <a:avLst/>
          </a:prstGeom>
          <a:noFill/>
        </p:spPr>
        <p:txBody>
          <a:bodyPr wrap="square" rtlCol="0">
            <a:spAutoFit/>
          </a:bodyPr>
          <a:lstStyle/>
          <a:p>
            <a:r>
              <a:rPr lang="en-US" sz="3600" dirty="0"/>
              <a:t>16,896 ft.</a:t>
            </a:r>
          </a:p>
        </p:txBody>
      </p:sp>
      <p:sp>
        <p:nvSpPr>
          <p:cNvPr id="16" name="TextBox 15">
            <a:extLst>
              <a:ext uri="{FF2B5EF4-FFF2-40B4-BE49-F238E27FC236}">
                <a16:creationId xmlns:a16="http://schemas.microsoft.com/office/drawing/2014/main" id="{49132294-90F6-4AAB-97C5-A0F9E2FC6272}"/>
              </a:ext>
            </a:extLst>
          </p:cNvPr>
          <p:cNvSpPr txBox="1"/>
          <p:nvPr/>
        </p:nvSpPr>
        <p:spPr>
          <a:xfrm>
            <a:off x="5981700" y="3733800"/>
            <a:ext cx="381000" cy="646331"/>
          </a:xfrm>
          <a:prstGeom prst="rect">
            <a:avLst/>
          </a:prstGeom>
          <a:noFill/>
        </p:spPr>
        <p:txBody>
          <a:bodyPr wrap="square" rtlCol="0">
            <a:spAutoFit/>
          </a:bodyPr>
          <a:lstStyle/>
          <a:p>
            <a:r>
              <a:rPr lang="en-US" sz="3600" dirty="0"/>
              <a:t>=</a:t>
            </a:r>
          </a:p>
        </p:txBody>
      </p:sp>
      <p:cxnSp>
        <p:nvCxnSpPr>
          <p:cNvPr id="18" name="Straight Connector 17">
            <a:extLst>
              <a:ext uri="{FF2B5EF4-FFF2-40B4-BE49-F238E27FC236}">
                <a16:creationId xmlns:a16="http://schemas.microsoft.com/office/drawing/2014/main" id="{8960D1BF-4E48-47E6-AE3B-ECCFE9A14845}"/>
              </a:ext>
            </a:extLst>
          </p:cNvPr>
          <p:cNvCxnSpPr>
            <a:cxnSpLocks/>
          </p:cNvCxnSpPr>
          <p:nvPr/>
        </p:nvCxnSpPr>
        <p:spPr>
          <a:xfrm flipH="1">
            <a:off x="4572000" y="4343400"/>
            <a:ext cx="914400" cy="228600"/>
          </a:xfrm>
          <a:prstGeom prst="line">
            <a:avLst/>
          </a:prstGeom>
        </p:spPr>
        <p:style>
          <a:lnRef idx="2">
            <a:schemeClr val="dk1"/>
          </a:lnRef>
          <a:fillRef idx="0">
            <a:schemeClr val="dk1"/>
          </a:fillRef>
          <a:effectRef idx="1">
            <a:schemeClr val="dk1"/>
          </a:effectRef>
          <a:fontRef idx="minor">
            <a:schemeClr val="tx1"/>
          </a:fontRef>
        </p:style>
      </p:cxnSp>
      <p:cxnSp>
        <p:nvCxnSpPr>
          <p:cNvPr id="20" name="Straight Connector 19">
            <a:extLst>
              <a:ext uri="{FF2B5EF4-FFF2-40B4-BE49-F238E27FC236}">
                <a16:creationId xmlns:a16="http://schemas.microsoft.com/office/drawing/2014/main" id="{FF33442C-BD4B-412F-85AD-BE219BE64C10}"/>
              </a:ext>
            </a:extLst>
          </p:cNvPr>
          <p:cNvCxnSpPr>
            <a:cxnSpLocks/>
          </p:cNvCxnSpPr>
          <p:nvPr/>
        </p:nvCxnSpPr>
        <p:spPr>
          <a:xfrm flipH="1">
            <a:off x="2190750" y="3733799"/>
            <a:ext cx="1181100" cy="311815"/>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205405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6"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447800" y="842042"/>
            <a:ext cx="8298910" cy="579438"/>
          </a:xfrm>
        </p:spPr>
        <p:txBody>
          <a:bodyPr/>
          <a:lstStyle/>
          <a:p>
            <a:pPr algn="l"/>
            <a:r>
              <a:rPr lang="en-US" dirty="0"/>
              <a:t>Number 21 Calculation</a:t>
            </a:r>
            <a:br>
              <a:rPr lang="en-US" dirty="0"/>
            </a:br>
            <a:r>
              <a:rPr lang="en-US" dirty="0"/>
              <a:t> </a:t>
            </a:r>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1412740" y="1524000"/>
            <a:ext cx="8222710" cy="5105400"/>
          </a:xfrm>
        </p:spPr>
        <p:txBody>
          <a:bodyPr/>
          <a:lstStyle/>
          <a:p>
            <a:r>
              <a:rPr lang="en-US" dirty="0"/>
              <a:t>Length (l) x Width (w) x Height (h)</a:t>
            </a:r>
          </a:p>
        </p:txBody>
      </p:sp>
      <p:sp>
        <p:nvSpPr>
          <p:cNvPr id="12" name="TextBox 11">
            <a:extLst>
              <a:ext uri="{FF2B5EF4-FFF2-40B4-BE49-F238E27FC236}">
                <a16:creationId xmlns:a16="http://schemas.microsoft.com/office/drawing/2014/main" id="{70D9F017-D0C9-4D06-98B3-169B2DCE8835}"/>
              </a:ext>
            </a:extLst>
          </p:cNvPr>
          <p:cNvSpPr txBox="1"/>
          <p:nvPr/>
        </p:nvSpPr>
        <p:spPr>
          <a:xfrm>
            <a:off x="3137000" y="2287002"/>
            <a:ext cx="1567401" cy="646331"/>
          </a:xfrm>
          <a:prstGeom prst="rect">
            <a:avLst/>
          </a:prstGeom>
          <a:noFill/>
        </p:spPr>
        <p:txBody>
          <a:bodyPr wrap="square" rtlCol="0">
            <a:spAutoFit/>
          </a:bodyPr>
          <a:lstStyle/>
          <a:p>
            <a:r>
              <a:rPr lang="en-US" sz="3600" dirty="0"/>
              <a:t>272 ft.</a:t>
            </a:r>
            <a:endParaRPr lang="en-US" sz="3600" u="sng" dirty="0"/>
          </a:p>
        </p:txBody>
      </p:sp>
      <p:sp>
        <p:nvSpPr>
          <p:cNvPr id="13" name="TextBox 12">
            <a:extLst>
              <a:ext uri="{FF2B5EF4-FFF2-40B4-BE49-F238E27FC236}">
                <a16:creationId xmlns:a16="http://schemas.microsoft.com/office/drawing/2014/main" id="{388773B4-6D0C-4B79-8CE8-D048FB4A9712}"/>
              </a:ext>
            </a:extLst>
          </p:cNvPr>
          <p:cNvSpPr txBox="1"/>
          <p:nvPr/>
        </p:nvSpPr>
        <p:spPr>
          <a:xfrm>
            <a:off x="1447418" y="2315403"/>
            <a:ext cx="1567401" cy="646331"/>
          </a:xfrm>
          <a:prstGeom prst="rect">
            <a:avLst/>
          </a:prstGeom>
          <a:noFill/>
        </p:spPr>
        <p:txBody>
          <a:bodyPr wrap="square" rtlCol="0">
            <a:spAutoFit/>
          </a:bodyPr>
          <a:lstStyle/>
          <a:p>
            <a:r>
              <a:rPr lang="en-US" sz="3600" dirty="0"/>
              <a:t>388 ft.</a:t>
            </a:r>
          </a:p>
        </p:txBody>
      </p:sp>
      <p:sp>
        <p:nvSpPr>
          <p:cNvPr id="14" name="TextBox 13">
            <a:extLst>
              <a:ext uri="{FF2B5EF4-FFF2-40B4-BE49-F238E27FC236}">
                <a16:creationId xmlns:a16="http://schemas.microsoft.com/office/drawing/2014/main" id="{A0024369-C468-49F4-A344-564C09F3556B}"/>
              </a:ext>
            </a:extLst>
          </p:cNvPr>
          <p:cNvSpPr txBox="1"/>
          <p:nvPr/>
        </p:nvSpPr>
        <p:spPr>
          <a:xfrm>
            <a:off x="6255599" y="2236268"/>
            <a:ext cx="2649369" cy="646331"/>
          </a:xfrm>
          <a:prstGeom prst="rect">
            <a:avLst/>
          </a:prstGeom>
          <a:noFill/>
        </p:spPr>
        <p:txBody>
          <a:bodyPr wrap="square" rtlCol="0">
            <a:spAutoFit/>
          </a:bodyPr>
          <a:lstStyle/>
          <a:p>
            <a:r>
              <a:rPr lang="en-US" sz="3600" dirty="0"/>
              <a:t>633,216 ft</a:t>
            </a:r>
            <a:r>
              <a:rPr lang="en-US" sz="3600" baseline="30000" dirty="0"/>
              <a:t>3</a:t>
            </a:r>
          </a:p>
        </p:txBody>
      </p:sp>
      <p:sp>
        <p:nvSpPr>
          <p:cNvPr id="16" name="TextBox 15">
            <a:extLst>
              <a:ext uri="{FF2B5EF4-FFF2-40B4-BE49-F238E27FC236}">
                <a16:creationId xmlns:a16="http://schemas.microsoft.com/office/drawing/2014/main" id="{49132294-90F6-4AAB-97C5-A0F9E2FC6272}"/>
              </a:ext>
            </a:extLst>
          </p:cNvPr>
          <p:cNvSpPr txBox="1"/>
          <p:nvPr/>
        </p:nvSpPr>
        <p:spPr>
          <a:xfrm>
            <a:off x="5851981" y="2250974"/>
            <a:ext cx="381000" cy="646331"/>
          </a:xfrm>
          <a:prstGeom prst="rect">
            <a:avLst/>
          </a:prstGeom>
          <a:noFill/>
        </p:spPr>
        <p:txBody>
          <a:bodyPr wrap="square" rtlCol="0">
            <a:spAutoFit/>
          </a:bodyPr>
          <a:lstStyle/>
          <a:p>
            <a:r>
              <a:rPr lang="en-US" sz="3600" dirty="0"/>
              <a:t>=</a:t>
            </a:r>
          </a:p>
        </p:txBody>
      </p:sp>
      <p:sp>
        <p:nvSpPr>
          <p:cNvPr id="15" name="TextBox 14">
            <a:extLst>
              <a:ext uri="{FF2B5EF4-FFF2-40B4-BE49-F238E27FC236}">
                <a16:creationId xmlns:a16="http://schemas.microsoft.com/office/drawing/2014/main" id="{B675F664-AB29-4342-AEE9-21DE01481A58}"/>
              </a:ext>
            </a:extLst>
          </p:cNvPr>
          <p:cNvSpPr txBox="1"/>
          <p:nvPr/>
        </p:nvSpPr>
        <p:spPr>
          <a:xfrm>
            <a:off x="2766220" y="2326995"/>
            <a:ext cx="381000" cy="646331"/>
          </a:xfrm>
          <a:prstGeom prst="rect">
            <a:avLst/>
          </a:prstGeom>
          <a:noFill/>
        </p:spPr>
        <p:txBody>
          <a:bodyPr wrap="square" rtlCol="0">
            <a:spAutoFit/>
          </a:bodyPr>
          <a:lstStyle/>
          <a:p>
            <a:r>
              <a:rPr lang="en-US" sz="3600" dirty="0"/>
              <a:t>x</a:t>
            </a:r>
          </a:p>
        </p:txBody>
      </p:sp>
      <p:sp>
        <p:nvSpPr>
          <p:cNvPr id="9" name="TextBox 8">
            <a:extLst>
              <a:ext uri="{FF2B5EF4-FFF2-40B4-BE49-F238E27FC236}">
                <a16:creationId xmlns:a16="http://schemas.microsoft.com/office/drawing/2014/main" id="{48D7D5BC-25CA-477F-A374-8DED258E3AA3}"/>
              </a:ext>
            </a:extLst>
          </p:cNvPr>
          <p:cNvSpPr txBox="1"/>
          <p:nvPr/>
        </p:nvSpPr>
        <p:spPr>
          <a:xfrm>
            <a:off x="4572000" y="2236267"/>
            <a:ext cx="381000" cy="646331"/>
          </a:xfrm>
          <a:prstGeom prst="rect">
            <a:avLst/>
          </a:prstGeom>
          <a:noFill/>
        </p:spPr>
        <p:txBody>
          <a:bodyPr wrap="square" rtlCol="0">
            <a:spAutoFit/>
          </a:bodyPr>
          <a:lstStyle/>
          <a:p>
            <a:r>
              <a:rPr lang="en-US" sz="3600" dirty="0"/>
              <a:t>x</a:t>
            </a:r>
          </a:p>
        </p:txBody>
      </p:sp>
      <p:sp>
        <p:nvSpPr>
          <p:cNvPr id="10" name="TextBox 9">
            <a:extLst>
              <a:ext uri="{FF2B5EF4-FFF2-40B4-BE49-F238E27FC236}">
                <a16:creationId xmlns:a16="http://schemas.microsoft.com/office/drawing/2014/main" id="{5A419A21-7EC2-4C1D-A9B2-B4DFC0FFC71A}"/>
              </a:ext>
            </a:extLst>
          </p:cNvPr>
          <p:cNvSpPr txBox="1"/>
          <p:nvPr/>
        </p:nvSpPr>
        <p:spPr>
          <a:xfrm>
            <a:off x="4984513" y="2280183"/>
            <a:ext cx="1075806" cy="646331"/>
          </a:xfrm>
          <a:prstGeom prst="rect">
            <a:avLst/>
          </a:prstGeom>
          <a:noFill/>
        </p:spPr>
        <p:txBody>
          <a:bodyPr wrap="square" rtlCol="0">
            <a:spAutoFit/>
          </a:bodyPr>
          <a:lstStyle/>
          <a:p>
            <a:r>
              <a:rPr lang="en-US" sz="3600" dirty="0"/>
              <a:t>6 ft.</a:t>
            </a:r>
            <a:endParaRPr lang="en-US" sz="3600" u="sng" dirty="0"/>
          </a:p>
        </p:txBody>
      </p:sp>
    </p:spTree>
    <p:extLst>
      <p:ext uri="{BB962C8B-B14F-4D97-AF65-F5344CB8AC3E}">
        <p14:creationId xmlns:p14="http://schemas.microsoft.com/office/powerpoint/2010/main" val="2230023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6" grpId="0"/>
      <p:bldP spid="15" grpId="0"/>
      <p:bldP spid="9" grpId="0"/>
      <p:bldP spid="10"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295400" y="838200"/>
            <a:ext cx="8298910" cy="2286000"/>
          </a:xfrm>
        </p:spPr>
        <p:txBody>
          <a:bodyPr/>
          <a:lstStyle/>
          <a:p>
            <a:pPr algn="l"/>
            <a:r>
              <a:rPr lang="en-US" sz="3600" dirty="0"/>
              <a:t>22.	A pond has a width of 450 feet, a length of 675 feet, and a depth of 5 </a:t>
            </a:r>
            <a:br>
              <a:rPr lang="en-US" sz="3600" dirty="0"/>
            </a:br>
            <a:r>
              <a:rPr lang="en-US" sz="3600" dirty="0"/>
              <a:t>feet.  Determine the volume of the </a:t>
            </a:r>
            <a:br>
              <a:rPr lang="en-US" sz="3600" dirty="0"/>
            </a:br>
            <a:r>
              <a:rPr lang="en-US" sz="3600" dirty="0"/>
              <a:t>pond in acre-feet</a:t>
            </a:r>
            <a:r>
              <a:rPr lang="en-US" dirty="0"/>
              <a:t>.</a:t>
            </a:r>
            <a:endParaRPr lang="en-US" sz="3600" dirty="0"/>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1143000" y="3200400"/>
            <a:ext cx="8222710" cy="5105400"/>
          </a:xfrm>
        </p:spPr>
        <p:txBody>
          <a:bodyPr/>
          <a:lstStyle/>
          <a:p>
            <a:r>
              <a:rPr lang="en-US" dirty="0"/>
              <a:t>Find the correct formula (Page 4 and </a:t>
            </a:r>
          </a:p>
          <a:p>
            <a:pPr marL="0" indent="0">
              <a:buNone/>
            </a:pPr>
            <a:r>
              <a:rPr lang="en-US" dirty="0"/>
              <a:t>   Page 1)</a:t>
            </a:r>
          </a:p>
        </p:txBody>
      </p:sp>
      <p:pic>
        <p:nvPicPr>
          <p:cNvPr id="5" name="Picture 4">
            <a:extLst>
              <a:ext uri="{FF2B5EF4-FFF2-40B4-BE49-F238E27FC236}">
                <a16:creationId xmlns:a16="http://schemas.microsoft.com/office/drawing/2014/main" id="{82E2543B-067A-46E4-842C-E0D28BFFBAF6}"/>
              </a:ext>
            </a:extLst>
          </p:cNvPr>
          <p:cNvPicPr>
            <a:picLocks noChangeAspect="1"/>
          </p:cNvPicPr>
          <p:nvPr/>
        </p:nvPicPr>
        <p:blipFill>
          <a:blip r:embed="rId2"/>
          <a:stretch>
            <a:fillRect/>
          </a:stretch>
        </p:blipFill>
        <p:spPr>
          <a:xfrm>
            <a:off x="5867400" y="3852931"/>
            <a:ext cx="2667000" cy="3005070"/>
          </a:xfrm>
          <a:prstGeom prst="rect">
            <a:avLst/>
          </a:prstGeom>
        </p:spPr>
      </p:pic>
    </p:spTree>
    <p:extLst>
      <p:ext uri="{BB962C8B-B14F-4D97-AF65-F5344CB8AC3E}">
        <p14:creationId xmlns:p14="http://schemas.microsoft.com/office/powerpoint/2010/main" val="1320460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428953" y="823931"/>
            <a:ext cx="8298910" cy="579438"/>
          </a:xfrm>
        </p:spPr>
        <p:txBody>
          <a:bodyPr/>
          <a:lstStyle/>
          <a:p>
            <a:pPr algn="l"/>
            <a:r>
              <a:rPr lang="en-US" dirty="0"/>
              <a:t>Number 22 Calculation</a:t>
            </a:r>
            <a:br>
              <a:rPr lang="en-US" dirty="0"/>
            </a:br>
            <a:r>
              <a:rPr lang="en-US" dirty="0"/>
              <a:t> </a:t>
            </a:r>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1395086" y="1422699"/>
            <a:ext cx="8222710" cy="5105400"/>
          </a:xfrm>
        </p:spPr>
        <p:txBody>
          <a:bodyPr/>
          <a:lstStyle/>
          <a:p>
            <a:r>
              <a:rPr lang="en-US" dirty="0"/>
              <a:t>Length (l) x Width (w) x Height (h)</a:t>
            </a:r>
          </a:p>
          <a:p>
            <a:endParaRPr lang="en-US" dirty="0"/>
          </a:p>
          <a:p>
            <a:pPr marL="0" indent="0">
              <a:buNone/>
            </a:pPr>
            <a:endParaRPr lang="en-US" dirty="0"/>
          </a:p>
          <a:p>
            <a:pPr>
              <a:spcBef>
                <a:spcPts val="0"/>
              </a:spcBef>
              <a:spcAft>
                <a:spcPts val="600"/>
              </a:spcAft>
            </a:pPr>
            <a:r>
              <a:rPr lang="en-US" dirty="0"/>
              <a:t>Cubic feet must be converted to acre-ft</a:t>
            </a:r>
          </a:p>
          <a:p>
            <a:endParaRPr lang="en-US" dirty="0"/>
          </a:p>
        </p:txBody>
      </p:sp>
      <p:sp>
        <p:nvSpPr>
          <p:cNvPr id="12" name="TextBox 11">
            <a:extLst>
              <a:ext uri="{FF2B5EF4-FFF2-40B4-BE49-F238E27FC236}">
                <a16:creationId xmlns:a16="http://schemas.microsoft.com/office/drawing/2014/main" id="{70D9F017-D0C9-4D06-98B3-169B2DCE8835}"/>
              </a:ext>
            </a:extLst>
          </p:cNvPr>
          <p:cNvSpPr txBox="1"/>
          <p:nvPr/>
        </p:nvSpPr>
        <p:spPr>
          <a:xfrm>
            <a:off x="3209771" y="2274761"/>
            <a:ext cx="1567401" cy="646331"/>
          </a:xfrm>
          <a:prstGeom prst="rect">
            <a:avLst/>
          </a:prstGeom>
          <a:noFill/>
        </p:spPr>
        <p:txBody>
          <a:bodyPr wrap="square" rtlCol="0">
            <a:spAutoFit/>
          </a:bodyPr>
          <a:lstStyle/>
          <a:p>
            <a:r>
              <a:rPr lang="en-US" sz="3600" dirty="0"/>
              <a:t>450 ft.</a:t>
            </a:r>
            <a:endParaRPr lang="en-US" sz="3600" u="sng" dirty="0"/>
          </a:p>
        </p:txBody>
      </p:sp>
      <p:sp>
        <p:nvSpPr>
          <p:cNvPr id="13" name="TextBox 12">
            <a:extLst>
              <a:ext uri="{FF2B5EF4-FFF2-40B4-BE49-F238E27FC236}">
                <a16:creationId xmlns:a16="http://schemas.microsoft.com/office/drawing/2014/main" id="{388773B4-6D0C-4B79-8CE8-D048FB4A9712}"/>
              </a:ext>
            </a:extLst>
          </p:cNvPr>
          <p:cNvSpPr txBox="1"/>
          <p:nvPr/>
        </p:nvSpPr>
        <p:spPr>
          <a:xfrm>
            <a:off x="1513116" y="2249433"/>
            <a:ext cx="1567401" cy="646331"/>
          </a:xfrm>
          <a:prstGeom prst="rect">
            <a:avLst/>
          </a:prstGeom>
          <a:noFill/>
        </p:spPr>
        <p:txBody>
          <a:bodyPr wrap="square" rtlCol="0">
            <a:spAutoFit/>
          </a:bodyPr>
          <a:lstStyle/>
          <a:p>
            <a:r>
              <a:rPr lang="en-US" sz="3600" dirty="0"/>
              <a:t>675 ft.</a:t>
            </a:r>
          </a:p>
        </p:txBody>
      </p:sp>
      <p:sp>
        <p:nvSpPr>
          <p:cNvPr id="14" name="TextBox 13">
            <a:extLst>
              <a:ext uri="{FF2B5EF4-FFF2-40B4-BE49-F238E27FC236}">
                <a16:creationId xmlns:a16="http://schemas.microsoft.com/office/drawing/2014/main" id="{A0024369-C468-49F4-A344-564C09F3556B}"/>
              </a:ext>
            </a:extLst>
          </p:cNvPr>
          <p:cNvSpPr txBox="1"/>
          <p:nvPr/>
        </p:nvSpPr>
        <p:spPr>
          <a:xfrm>
            <a:off x="6225580" y="2236269"/>
            <a:ext cx="3182770" cy="646331"/>
          </a:xfrm>
          <a:prstGeom prst="rect">
            <a:avLst/>
          </a:prstGeom>
          <a:noFill/>
        </p:spPr>
        <p:txBody>
          <a:bodyPr wrap="square" rtlCol="0">
            <a:spAutoFit/>
          </a:bodyPr>
          <a:lstStyle/>
          <a:p>
            <a:r>
              <a:rPr lang="en-US" sz="3600" dirty="0"/>
              <a:t>1,518,750 ft</a:t>
            </a:r>
            <a:r>
              <a:rPr lang="en-US" sz="3600" baseline="30000" dirty="0"/>
              <a:t>3</a:t>
            </a:r>
          </a:p>
        </p:txBody>
      </p:sp>
      <p:sp>
        <p:nvSpPr>
          <p:cNvPr id="16" name="TextBox 15">
            <a:extLst>
              <a:ext uri="{FF2B5EF4-FFF2-40B4-BE49-F238E27FC236}">
                <a16:creationId xmlns:a16="http://schemas.microsoft.com/office/drawing/2014/main" id="{49132294-90F6-4AAB-97C5-A0F9E2FC6272}"/>
              </a:ext>
            </a:extLst>
          </p:cNvPr>
          <p:cNvSpPr txBox="1"/>
          <p:nvPr/>
        </p:nvSpPr>
        <p:spPr>
          <a:xfrm>
            <a:off x="5869019" y="2246794"/>
            <a:ext cx="381000" cy="646331"/>
          </a:xfrm>
          <a:prstGeom prst="rect">
            <a:avLst/>
          </a:prstGeom>
          <a:noFill/>
        </p:spPr>
        <p:txBody>
          <a:bodyPr wrap="square" rtlCol="0">
            <a:spAutoFit/>
          </a:bodyPr>
          <a:lstStyle/>
          <a:p>
            <a:r>
              <a:rPr lang="en-US" sz="3600" dirty="0"/>
              <a:t>=</a:t>
            </a:r>
          </a:p>
        </p:txBody>
      </p:sp>
      <p:sp>
        <p:nvSpPr>
          <p:cNvPr id="15" name="TextBox 14">
            <a:extLst>
              <a:ext uri="{FF2B5EF4-FFF2-40B4-BE49-F238E27FC236}">
                <a16:creationId xmlns:a16="http://schemas.microsoft.com/office/drawing/2014/main" id="{B675F664-AB29-4342-AEE9-21DE01481A58}"/>
              </a:ext>
            </a:extLst>
          </p:cNvPr>
          <p:cNvSpPr txBox="1"/>
          <p:nvPr/>
        </p:nvSpPr>
        <p:spPr>
          <a:xfrm>
            <a:off x="2845095" y="2220613"/>
            <a:ext cx="381000" cy="646331"/>
          </a:xfrm>
          <a:prstGeom prst="rect">
            <a:avLst/>
          </a:prstGeom>
          <a:noFill/>
        </p:spPr>
        <p:txBody>
          <a:bodyPr wrap="square" rtlCol="0">
            <a:spAutoFit/>
          </a:bodyPr>
          <a:lstStyle/>
          <a:p>
            <a:r>
              <a:rPr lang="en-US" sz="3600" dirty="0"/>
              <a:t>x</a:t>
            </a:r>
          </a:p>
        </p:txBody>
      </p:sp>
      <p:sp>
        <p:nvSpPr>
          <p:cNvPr id="9" name="TextBox 8">
            <a:extLst>
              <a:ext uri="{FF2B5EF4-FFF2-40B4-BE49-F238E27FC236}">
                <a16:creationId xmlns:a16="http://schemas.microsoft.com/office/drawing/2014/main" id="{48D7D5BC-25CA-477F-A374-8DED258E3AA3}"/>
              </a:ext>
            </a:extLst>
          </p:cNvPr>
          <p:cNvSpPr txBox="1"/>
          <p:nvPr/>
        </p:nvSpPr>
        <p:spPr>
          <a:xfrm>
            <a:off x="4570348" y="2236268"/>
            <a:ext cx="381000" cy="646331"/>
          </a:xfrm>
          <a:prstGeom prst="rect">
            <a:avLst/>
          </a:prstGeom>
          <a:noFill/>
        </p:spPr>
        <p:txBody>
          <a:bodyPr wrap="square" rtlCol="0">
            <a:spAutoFit/>
          </a:bodyPr>
          <a:lstStyle/>
          <a:p>
            <a:r>
              <a:rPr lang="en-US" sz="3600" dirty="0"/>
              <a:t>x</a:t>
            </a:r>
          </a:p>
        </p:txBody>
      </p:sp>
      <p:sp>
        <p:nvSpPr>
          <p:cNvPr id="10" name="TextBox 9">
            <a:extLst>
              <a:ext uri="{FF2B5EF4-FFF2-40B4-BE49-F238E27FC236}">
                <a16:creationId xmlns:a16="http://schemas.microsoft.com/office/drawing/2014/main" id="{5A419A21-7EC2-4C1D-A9B2-B4DFC0FFC71A}"/>
              </a:ext>
            </a:extLst>
          </p:cNvPr>
          <p:cNvSpPr txBox="1"/>
          <p:nvPr/>
        </p:nvSpPr>
        <p:spPr>
          <a:xfrm>
            <a:off x="4983713" y="2251182"/>
            <a:ext cx="1075806" cy="646331"/>
          </a:xfrm>
          <a:prstGeom prst="rect">
            <a:avLst/>
          </a:prstGeom>
          <a:noFill/>
        </p:spPr>
        <p:txBody>
          <a:bodyPr wrap="square" rtlCol="0">
            <a:spAutoFit/>
          </a:bodyPr>
          <a:lstStyle/>
          <a:p>
            <a:r>
              <a:rPr lang="en-US" sz="3600" dirty="0"/>
              <a:t>5 ft.</a:t>
            </a:r>
            <a:endParaRPr lang="en-US" sz="3600" u="sng" dirty="0"/>
          </a:p>
        </p:txBody>
      </p:sp>
      <p:sp>
        <p:nvSpPr>
          <p:cNvPr id="11" name="TextBox 10">
            <a:extLst>
              <a:ext uri="{FF2B5EF4-FFF2-40B4-BE49-F238E27FC236}">
                <a16:creationId xmlns:a16="http://schemas.microsoft.com/office/drawing/2014/main" id="{14ACDA00-8589-4A43-A8D5-26389C835D4C}"/>
              </a:ext>
            </a:extLst>
          </p:cNvPr>
          <p:cNvSpPr txBox="1"/>
          <p:nvPr/>
        </p:nvSpPr>
        <p:spPr>
          <a:xfrm>
            <a:off x="685800" y="3975399"/>
            <a:ext cx="2895600" cy="1200329"/>
          </a:xfrm>
          <a:prstGeom prst="rect">
            <a:avLst/>
          </a:prstGeom>
          <a:noFill/>
        </p:spPr>
        <p:txBody>
          <a:bodyPr wrap="square" rtlCol="0">
            <a:spAutoFit/>
          </a:bodyPr>
          <a:lstStyle/>
          <a:p>
            <a:r>
              <a:rPr lang="en-US" sz="3600" u="sng" dirty="0"/>
              <a:t>1,518,750 ft</a:t>
            </a:r>
            <a:r>
              <a:rPr lang="en-US" sz="3600" u="sng" baseline="30000" dirty="0"/>
              <a:t>3</a:t>
            </a:r>
            <a:br>
              <a:rPr lang="en-US" sz="3600" dirty="0"/>
            </a:br>
            <a:r>
              <a:rPr lang="en-US" sz="3600" dirty="0"/>
              <a:t>          1</a:t>
            </a:r>
            <a:endParaRPr lang="en-US" sz="3600" u="sng" baseline="30000" dirty="0"/>
          </a:p>
        </p:txBody>
      </p:sp>
      <p:sp>
        <p:nvSpPr>
          <p:cNvPr id="17" name="TextBox 16">
            <a:extLst>
              <a:ext uri="{FF2B5EF4-FFF2-40B4-BE49-F238E27FC236}">
                <a16:creationId xmlns:a16="http://schemas.microsoft.com/office/drawing/2014/main" id="{F9C4C194-0D33-45AA-A1B7-2088B4254BF4}"/>
              </a:ext>
            </a:extLst>
          </p:cNvPr>
          <p:cNvSpPr txBox="1"/>
          <p:nvPr/>
        </p:nvSpPr>
        <p:spPr>
          <a:xfrm>
            <a:off x="3402687" y="4127433"/>
            <a:ext cx="381000" cy="646331"/>
          </a:xfrm>
          <a:prstGeom prst="rect">
            <a:avLst/>
          </a:prstGeom>
          <a:noFill/>
        </p:spPr>
        <p:txBody>
          <a:bodyPr wrap="square" rtlCol="0">
            <a:spAutoFit/>
          </a:bodyPr>
          <a:lstStyle/>
          <a:p>
            <a:r>
              <a:rPr lang="en-US" sz="3600" dirty="0"/>
              <a:t>x</a:t>
            </a:r>
          </a:p>
        </p:txBody>
      </p:sp>
      <p:sp>
        <p:nvSpPr>
          <p:cNvPr id="18" name="TextBox 17">
            <a:extLst>
              <a:ext uri="{FF2B5EF4-FFF2-40B4-BE49-F238E27FC236}">
                <a16:creationId xmlns:a16="http://schemas.microsoft.com/office/drawing/2014/main" id="{C0B9BB7E-88AA-4632-BC65-C8705C1E4A31}"/>
              </a:ext>
            </a:extLst>
          </p:cNvPr>
          <p:cNvSpPr txBox="1"/>
          <p:nvPr/>
        </p:nvSpPr>
        <p:spPr>
          <a:xfrm>
            <a:off x="3773586" y="3975399"/>
            <a:ext cx="2567698" cy="1200329"/>
          </a:xfrm>
          <a:prstGeom prst="rect">
            <a:avLst/>
          </a:prstGeom>
          <a:noFill/>
        </p:spPr>
        <p:txBody>
          <a:bodyPr wrap="square" rtlCol="0">
            <a:spAutoFit/>
          </a:bodyPr>
          <a:lstStyle/>
          <a:p>
            <a:r>
              <a:rPr lang="en-US" sz="3600" u="sng" dirty="0"/>
              <a:t> 1 acre-foot</a:t>
            </a:r>
            <a:br>
              <a:rPr lang="en-US" sz="3600" u="sng" dirty="0"/>
            </a:br>
            <a:r>
              <a:rPr lang="en-US" sz="3600" dirty="0"/>
              <a:t>  43,560 ft</a:t>
            </a:r>
            <a:r>
              <a:rPr lang="en-US" sz="3600" baseline="30000" dirty="0"/>
              <a:t>3</a:t>
            </a:r>
            <a:r>
              <a:rPr lang="en-US" sz="3600" dirty="0"/>
              <a:t> </a:t>
            </a:r>
            <a:endParaRPr lang="en-US" sz="3600" baseline="30000" dirty="0"/>
          </a:p>
        </p:txBody>
      </p:sp>
      <p:sp>
        <p:nvSpPr>
          <p:cNvPr id="20" name="TextBox 19">
            <a:extLst>
              <a:ext uri="{FF2B5EF4-FFF2-40B4-BE49-F238E27FC236}">
                <a16:creationId xmlns:a16="http://schemas.microsoft.com/office/drawing/2014/main" id="{AB8EC54C-35C6-401F-A27C-9C10A41D3B84}"/>
              </a:ext>
            </a:extLst>
          </p:cNvPr>
          <p:cNvSpPr txBox="1"/>
          <p:nvPr/>
        </p:nvSpPr>
        <p:spPr>
          <a:xfrm>
            <a:off x="6189556" y="4127433"/>
            <a:ext cx="381000" cy="646331"/>
          </a:xfrm>
          <a:prstGeom prst="rect">
            <a:avLst/>
          </a:prstGeom>
          <a:noFill/>
        </p:spPr>
        <p:txBody>
          <a:bodyPr wrap="square" rtlCol="0">
            <a:spAutoFit/>
          </a:bodyPr>
          <a:lstStyle/>
          <a:p>
            <a:r>
              <a:rPr lang="en-US" sz="3600" dirty="0"/>
              <a:t>=</a:t>
            </a:r>
          </a:p>
        </p:txBody>
      </p:sp>
      <p:sp>
        <p:nvSpPr>
          <p:cNvPr id="21" name="TextBox 20">
            <a:extLst>
              <a:ext uri="{FF2B5EF4-FFF2-40B4-BE49-F238E27FC236}">
                <a16:creationId xmlns:a16="http://schemas.microsoft.com/office/drawing/2014/main" id="{D4B5F17F-2E3C-4A93-9733-36EF28627155}"/>
              </a:ext>
            </a:extLst>
          </p:cNvPr>
          <p:cNvSpPr txBox="1"/>
          <p:nvPr/>
        </p:nvSpPr>
        <p:spPr>
          <a:xfrm>
            <a:off x="6554343" y="4127433"/>
            <a:ext cx="2525244" cy="646331"/>
          </a:xfrm>
          <a:prstGeom prst="rect">
            <a:avLst/>
          </a:prstGeom>
          <a:noFill/>
        </p:spPr>
        <p:txBody>
          <a:bodyPr wrap="square" rtlCol="0">
            <a:spAutoFit/>
          </a:bodyPr>
          <a:lstStyle/>
          <a:p>
            <a:r>
              <a:rPr lang="en-US" sz="3600" dirty="0"/>
              <a:t>34.87 ac-ft</a:t>
            </a:r>
            <a:endParaRPr lang="en-US" sz="3600" baseline="30000" dirty="0"/>
          </a:p>
        </p:txBody>
      </p:sp>
      <p:cxnSp>
        <p:nvCxnSpPr>
          <p:cNvPr id="5" name="Straight Connector 4">
            <a:extLst>
              <a:ext uri="{FF2B5EF4-FFF2-40B4-BE49-F238E27FC236}">
                <a16:creationId xmlns:a16="http://schemas.microsoft.com/office/drawing/2014/main" id="{D867AC08-AD57-49FF-8DF7-ABB2439EACE6}"/>
              </a:ext>
            </a:extLst>
          </p:cNvPr>
          <p:cNvCxnSpPr/>
          <p:nvPr/>
        </p:nvCxnSpPr>
        <p:spPr>
          <a:xfrm flipV="1">
            <a:off x="2895600" y="4127433"/>
            <a:ext cx="507087" cy="292167"/>
          </a:xfrm>
          <a:prstGeom prst="line">
            <a:avLst/>
          </a:prstGeom>
        </p:spPr>
        <p:style>
          <a:lnRef idx="2">
            <a:schemeClr val="dk1"/>
          </a:lnRef>
          <a:fillRef idx="0">
            <a:schemeClr val="dk1"/>
          </a:fillRef>
          <a:effectRef idx="1">
            <a:schemeClr val="dk1"/>
          </a:effectRef>
          <a:fontRef idx="minor">
            <a:schemeClr val="tx1"/>
          </a:fontRef>
        </p:style>
      </p:cxnSp>
      <p:cxnSp>
        <p:nvCxnSpPr>
          <p:cNvPr id="22" name="Straight Connector 21">
            <a:extLst>
              <a:ext uri="{FF2B5EF4-FFF2-40B4-BE49-F238E27FC236}">
                <a16:creationId xmlns:a16="http://schemas.microsoft.com/office/drawing/2014/main" id="{AA0177EF-783C-45D8-AF6E-8733C95D4A46}"/>
              </a:ext>
            </a:extLst>
          </p:cNvPr>
          <p:cNvCxnSpPr/>
          <p:nvPr/>
        </p:nvCxnSpPr>
        <p:spPr>
          <a:xfrm flipV="1">
            <a:off x="5578408" y="4725656"/>
            <a:ext cx="507087" cy="292167"/>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303493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8"/>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5"/>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2"/>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20"/>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6" grpId="0"/>
      <p:bldP spid="15" grpId="0"/>
      <p:bldP spid="9" grpId="0"/>
      <p:bldP spid="10" grpId="0"/>
      <p:bldP spid="11" grpId="0"/>
      <p:bldP spid="17" grpId="0"/>
      <p:bldP spid="18" grpId="0"/>
      <p:bldP spid="20" grpId="0"/>
      <p:bldP spid="21"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219200" y="533400"/>
            <a:ext cx="8458200" cy="2286000"/>
          </a:xfrm>
        </p:spPr>
        <p:txBody>
          <a:bodyPr/>
          <a:lstStyle/>
          <a:p>
            <a:pPr algn="l"/>
            <a:r>
              <a:rPr lang="en-US" sz="3200" dirty="0"/>
              <a:t>23.	A grit channel is 24 feet in length and     a stick that has been dropped into the channel travels the length of the channel      in 32 seconds.  </a:t>
            </a:r>
            <a:br>
              <a:rPr lang="en-US" sz="3200" dirty="0"/>
            </a:br>
            <a:r>
              <a:rPr lang="en-US" sz="3200" dirty="0"/>
              <a:t>Determine the velocity of flow in the channel.  </a:t>
            </a:r>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1219200" y="3600629"/>
            <a:ext cx="8222710" cy="5105400"/>
          </a:xfrm>
        </p:spPr>
        <p:txBody>
          <a:bodyPr/>
          <a:lstStyle/>
          <a:p>
            <a:r>
              <a:rPr lang="en-US" dirty="0"/>
              <a:t>Find the correct formula (Page 5)</a:t>
            </a:r>
          </a:p>
          <a:p>
            <a:pPr marL="0" indent="0">
              <a:buNone/>
            </a:pPr>
            <a:r>
              <a:rPr lang="en-US" dirty="0"/>
              <a:t>V = (d)/(T)</a:t>
            </a:r>
            <a:br>
              <a:rPr lang="en-US" dirty="0"/>
            </a:br>
            <a:endParaRPr lang="en-US" dirty="0"/>
          </a:p>
          <a:p>
            <a:pPr marL="0" indent="0">
              <a:buNone/>
            </a:pPr>
            <a:endParaRPr lang="en-US" dirty="0"/>
          </a:p>
          <a:p>
            <a:pPr marL="0" indent="0">
              <a:buNone/>
            </a:pPr>
            <a:endParaRPr lang="en-US" dirty="0"/>
          </a:p>
        </p:txBody>
      </p:sp>
      <p:sp>
        <p:nvSpPr>
          <p:cNvPr id="6" name="TextBox 5">
            <a:extLst>
              <a:ext uri="{FF2B5EF4-FFF2-40B4-BE49-F238E27FC236}">
                <a16:creationId xmlns:a16="http://schemas.microsoft.com/office/drawing/2014/main" id="{4D2742EF-E43C-4FA4-893B-72B8E755333F}"/>
              </a:ext>
            </a:extLst>
          </p:cNvPr>
          <p:cNvSpPr txBox="1"/>
          <p:nvPr/>
        </p:nvSpPr>
        <p:spPr>
          <a:xfrm>
            <a:off x="990600" y="4953000"/>
            <a:ext cx="1828800" cy="1200329"/>
          </a:xfrm>
          <a:prstGeom prst="rect">
            <a:avLst/>
          </a:prstGeom>
          <a:noFill/>
        </p:spPr>
        <p:txBody>
          <a:bodyPr wrap="square" rtlCol="0">
            <a:spAutoFit/>
          </a:bodyPr>
          <a:lstStyle/>
          <a:p>
            <a:r>
              <a:rPr lang="en-US" sz="3600" u="sng" dirty="0"/>
              <a:t>  24 ft</a:t>
            </a:r>
            <a:r>
              <a:rPr lang="en-US" sz="2800" u="sng" dirty="0"/>
              <a:t>__</a:t>
            </a:r>
            <a:br>
              <a:rPr lang="en-US" sz="3600" dirty="0"/>
            </a:br>
            <a:r>
              <a:rPr lang="en-US" sz="3600" dirty="0"/>
              <a:t> 32 sec</a:t>
            </a:r>
            <a:endParaRPr lang="en-US" sz="3600" u="sng" baseline="30000" dirty="0"/>
          </a:p>
        </p:txBody>
      </p:sp>
      <p:sp>
        <p:nvSpPr>
          <p:cNvPr id="7" name="TextBox 6">
            <a:extLst>
              <a:ext uri="{FF2B5EF4-FFF2-40B4-BE49-F238E27FC236}">
                <a16:creationId xmlns:a16="http://schemas.microsoft.com/office/drawing/2014/main" id="{4C2B535C-C9BD-4483-A48F-849C33B95478}"/>
              </a:ext>
            </a:extLst>
          </p:cNvPr>
          <p:cNvSpPr txBox="1"/>
          <p:nvPr/>
        </p:nvSpPr>
        <p:spPr>
          <a:xfrm>
            <a:off x="2720502" y="5229998"/>
            <a:ext cx="381000" cy="646331"/>
          </a:xfrm>
          <a:prstGeom prst="rect">
            <a:avLst/>
          </a:prstGeom>
          <a:noFill/>
        </p:spPr>
        <p:txBody>
          <a:bodyPr wrap="square" rtlCol="0">
            <a:spAutoFit/>
          </a:bodyPr>
          <a:lstStyle/>
          <a:p>
            <a:r>
              <a:rPr lang="en-US" sz="3600" dirty="0"/>
              <a:t>=</a:t>
            </a:r>
          </a:p>
        </p:txBody>
      </p:sp>
      <p:sp>
        <p:nvSpPr>
          <p:cNvPr id="8" name="TextBox 7">
            <a:extLst>
              <a:ext uri="{FF2B5EF4-FFF2-40B4-BE49-F238E27FC236}">
                <a16:creationId xmlns:a16="http://schemas.microsoft.com/office/drawing/2014/main" id="{66D3AFC5-B5E7-4AED-809E-6C2D4D691603}"/>
              </a:ext>
            </a:extLst>
          </p:cNvPr>
          <p:cNvSpPr txBox="1"/>
          <p:nvPr/>
        </p:nvSpPr>
        <p:spPr>
          <a:xfrm>
            <a:off x="3150748" y="5229997"/>
            <a:ext cx="2411852" cy="646331"/>
          </a:xfrm>
          <a:prstGeom prst="rect">
            <a:avLst/>
          </a:prstGeom>
          <a:noFill/>
        </p:spPr>
        <p:txBody>
          <a:bodyPr wrap="square" rtlCol="0">
            <a:spAutoFit/>
          </a:bodyPr>
          <a:lstStyle/>
          <a:p>
            <a:r>
              <a:rPr lang="en-US" sz="3600" dirty="0"/>
              <a:t>0.75 ft/sec</a:t>
            </a:r>
            <a:endParaRPr lang="en-US" sz="3600" u="sng" baseline="30000" dirty="0"/>
          </a:p>
        </p:txBody>
      </p:sp>
    </p:spTree>
    <p:extLst>
      <p:ext uri="{BB962C8B-B14F-4D97-AF65-F5344CB8AC3E}">
        <p14:creationId xmlns:p14="http://schemas.microsoft.com/office/powerpoint/2010/main" val="3797835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295400" y="457200"/>
            <a:ext cx="8458200" cy="2286000"/>
          </a:xfrm>
        </p:spPr>
        <p:txBody>
          <a:bodyPr/>
          <a:lstStyle/>
          <a:p>
            <a:pPr algn="l"/>
            <a:r>
              <a:rPr lang="en-US" sz="3600" dirty="0"/>
              <a:t>24.	Determine the flow rate, in </a:t>
            </a:r>
            <a:r>
              <a:rPr lang="en-US" sz="3600" dirty="0" err="1"/>
              <a:t>cfs</a:t>
            </a:r>
            <a:r>
              <a:rPr lang="en-US" sz="3600" dirty="0"/>
              <a:t>, in </a:t>
            </a:r>
            <a:br>
              <a:rPr lang="en-US" sz="3600" dirty="0"/>
            </a:br>
            <a:r>
              <a:rPr lang="en-US" sz="3600" dirty="0"/>
              <a:t>a channel that is 3 feet in width and flowing at a depth of 2 feet, and the  </a:t>
            </a:r>
            <a:br>
              <a:rPr lang="en-US" sz="3600" dirty="0"/>
            </a:br>
            <a:r>
              <a:rPr lang="en-US" sz="3600" dirty="0"/>
              <a:t>velocity of flow is 2.0 feet per second. </a:t>
            </a:r>
            <a:r>
              <a:rPr lang="en-US" dirty="0"/>
              <a:t> </a:t>
            </a:r>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671208" y="3276600"/>
            <a:ext cx="8222710" cy="5105400"/>
          </a:xfrm>
        </p:spPr>
        <p:txBody>
          <a:bodyPr/>
          <a:lstStyle/>
          <a:p>
            <a:r>
              <a:rPr lang="en-US" dirty="0"/>
              <a:t>Find the correct formula (Page 5)</a:t>
            </a:r>
          </a:p>
          <a:p>
            <a:r>
              <a:rPr lang="pl-PL" dirty="0"/>
              <a:t>Q = (w) x (d) x</a:t>
            </a:r>
            <a:r>
              <a:rPr lang="en-US" dirty="0"/>
              <a:t> (V)</a:t>
            </a:r>
            <a:br>
              <a:rPr lang="en-US" dirty="0"/>
            </a:br>
            <a:endParaRPr lang="en-US" dirty="0"/>
          </a:p>
          <a:p>
            <a:pPr marL="0" indent="0">
              <a:buNone/>
            </a:pPr>
            <a:endParaRPr lang="en-US" dirty="0"/>
          </a:p>
          <a:p>
            <a:pPr marL="0" indent="0">
              <a:buNone/>
            </a:pPr>
            <a:endParaRPr lang="en-US" dirty="0"/>
          </a:p>
        </p:txBody>
      </p:sp>
      <p:pic>
        <p:nvPicPr>
          <p:cNvPr id="9" name="Picture 8">
            <a:extLst>
              <a:ext uri="{FF2B5EF4-FFF2-40B4-BE49-F238E27FC236}">
                <a16:creationId xmlns:a16="http://schemas.microsoft.com/office/drawing/2014/main" id="{688A0CE5-A095-4371-8241-B280222A5B0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2129" y="3810000"/>
            <a:ext cx="4491789" cy="3048000"/>
          </a:xfrm>
          <a:prstGeom prst="rect">
            <a:avLst/>
          </a:prstGeom>
        </p:spPr>
      </p:pic>
    </p:spTree>
    <p:extLst>
      <p:ext uri="{BB962C8B-B14F-4D97-AF65-F5344CB8AC3E}">
        <p14:creationId xmlns:p14="http://schemas.microsoft.com/office/powerpoint/2010/main" val="1075574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F993296-C8AF-4889-9775-50B27AA9E95E}"/>
              </a:ext>
            </a:extLst>
          </p:cNvPr>
          <p:cNvPicPr>
            <a:picLocks noChangeAspect="1"/>
          </p:cNvPicPr>
          <p:nvPr/>
        </p:nvPicPr>
        <p:blipFill>
          <a:blip r:embed="rId2"/>
          <a:stretch>
            <a:fillRect/>
          </a:stretch>
        </p:blipFill>
        <p:spPr>
          <a:xfrm>
            <a:off x="3581400" y="1066800"/>
            <a:ext cx="4762500" cy="5181600"/>
          </a:xfrm>
          <a:prstGeom prst="rect">
            <a:avLst/>
          </a:prstGeom>
        </p:spPr>
      </p:pic>
      <p:cxnSp>
        <p:nvCxnSpPr>
          <p:cNvPr id="6" name="Straight Connector 5">
            <a:extLst>
              <a:ext uri="{FF2B5EF4-FFF2-40B4-BE49-F238E27FC236}">
                <a16:creationId xmlns:a16="http://schemas.microsoft.com/office/drawing/2014/main" id="{51670D9B-53DA-4E75-AF54-A593620BCDA3}"/>
              </a:ext>
            </a:extLst>
          </p:cNvPr>
          <p:cNvCxnSpPr/>
          <p:nvPr/>
        </p:nvCxnSpPr>
        <p:spPr>
          <a:xfrm>
            <a:off x="5181600" y="2590800"/>
            <a:ext cx="1600200"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8F552F0E-2589-4A49-B9CE-5BF1AFCE1D5E}"/>
              </a:ext>
            </a:extLst>
          </p:cNvPr>
          <p:cNvSpPr txBox="1"/>
          <p:nvPr/>
        </p:nvSpPr>
        <p:spPr>
          <a:xfrm>
            <a:off x="5486400" y="2667000"/>
            <a:ext cx="1447800" cy="461665"/>
          </a:xfrm>
          <a:prstGeom prst="rect">
            <a:avLst/>
          </a:prstGeom>
          <a:noFill/>
        </p:spPr>
        <p:txBody>
          <a:bodyPr wrap="square" rtlCol="0">
            <a:spAutoFit/>
          </a:bodyPr>
          <a:lstStyle/>
          <a:p>
            <a:r>
              <a:rPr lang="en-US" sz="2400" dirty="0"/>
              <a:t>ft</a:t>
            </a:r>
            <a:r>
              <a:rPr lang="en-US" sz="2400" baseline="30000" dirty="0"/>
              <a:t>3</a:t>
            </a:r>
            <a:r>
              <a:rPr lang="en-US" sz="2400" dirty="0"/>
              <a:t>/sec</a:t>
            </a:r>
          </a:p>
        </p:txBody>
      </p:sp>
      <p:sp>
        <p:nvSpPr>
          <p:cNvPr id="9" name="Content Placeholder 8">
            <a:extLst>
              <a:ext uri="{FF2B5EF4-FFF2-40B4-BE49-F238E27FC236}">
                <a16:creationId xmlns:a16="http://schemas.microsoft.com/office/drawing/2014/main" id="{7B81AB20-30D0-42F6-87F5-28547276BBCB}"/>
              </a:ext>
            </a:extLst>
          </p:cNvPr>
          <p:cNvSpPr>
            <a:spLocks noGrp="1"/>
          </p:cNvSpPr>
          <p:nvPr>
            <p:ph sz="half" idx="4294967295"/>
          </p:nvPr>
        </p:nvSpPr>
        <p:spPr>
          <a:xfrm>
            <a:off x="2133600" y="838200"/>
            <a:ext cx="3886200" cy="5181600"/>
          </a:xfrm>
          <a:prstGeom prst="rect">
            <a:avLst/>
          </a:prstGeom>
        </p:spPr>
        <p:txBody>
          <a:bodyPr/>
          <a:lstStyle/>
          <a:p>
            <a:pPr marL="0" indent="0">
              <a:buNone/>
            </a:pPr>
            <a:r>
              <a:rPr lang="en-US" dirty="0"/>
              <a:t>Page 4</a:t>
            </a:r>
          </a:p>
        </p:txBody>
      </p:sp>
    </p:spTree>
    <p:extLst>
      <p:ext uri="{BB962C8B-B14F-4D97-AF65-F5344CB8AC3E}">
        <p14:creationId xmlns:p14="http://schemas.microsoft.com/office/powerpoint/2010/main" val="377812724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392676" y="843611"/>
            <a:ext cx="8298910" cy="579438"/>
          </a:xfrm>
        </p:spPr>
        <p:txBody>
          <a:bodyPr/>
          <a:lstStyle/>
          <a:p>
            <a:pPr algn="l"/>
            <a:r>
              <a:rPr lang="en-US" dirty="0"/>
              <a:t>Number 24 Calculation</a:t>
            </a:r>
            <a:br>
              <a:rPr lang="en-US" dirty="0"/>
            </a:br>
            <a:r>
              <a:rPr lang="en-US" dirty="0"/>
              <a:t> </a:t>
            </a:r>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921290" y="1600200"/>
            <a:ext cx="8222710" cy="5105400"/>
          </a:xfrm>
        </p:spPr>
        <p:txBody>
          <a:bodyPr/>
          <a:lstStyle/>
          <a:p>
            <a:pPr marL="0" indent="0">
              <a:buNone/>
            </a:pPr>
            <a:r>
              <a:rPr lang="en-US" dirty="0"/>
              <a:t>     </a:t>
            </a:r>
            <a:r>
              <a:rPr lang="pl-PL" dirty="0"/>
              <a:t>Q = (w) x (d) x</a:t>
            </a:r>
            <a:r>
              <a:rPr lang="en-US" dirty="0"/>
              <a:t> (V)</a:t>
            </a:r>
          </a:p>
          <a:p>
            <a:pPr marL="0" indent="0">
              <a:buNone/>
            </a:pPr>
            <a:endParaRPr lang="en-US" dirty="0"/>
          </a:p>
          <a:p>
            <a:endParaRPr lang="en-US" dirty="0"/>
          </a:p>
        </p:txBody>
      </p:sp>
      <p:sp>
        <p:nvSpPr>
          <p:cNvPr id="12" name="TextBox 11">
            <a:extLst>
              <a:ext uri="{FF2B5EF4-FFF2-40B4-BE49-F238E27FC236}">
                <a16:creationId xmlns:a16="http://schemas.microsoft.com/office/drawing/2014/main" id="{70D9F017-D0C9-4D06-98B3-169B2DCE8835}"/>
              </a:ext>
            </a:extLst>
          </p:cNvPr>
          <p:cNvSpPr txBox="1"/>
          <p:nvPr/>
        </p:nvSpPr>
        <p:spPr>
          <a:xfrm>
            <a:off x="3021311" y="2249475"/>
            <a:ext cx="1567401" cy="646331"/>
          </a:xfrm>
          <a:prstGeom prst="rect">
            <a:avLst/>
          </a:prstGeom>
          <a:noFill/>
        </p:spPr>
        <p:txBody>
          <a:bodyPr wrap="square" rtlCol="0">
            <a:spAutoFit/>
          </a:bodyPr>
          <a:lstStyle/>
          <a:p>
            <a:r>
              <a:rPr lang="en-US" sz="3600" dirty="0"/>
              <a:t>2 ft.</a:t>
            </a:r>
            <a:endParaRPr lang="en-US" sz="3600" u="sng" dirty="0"/>
          </a:p>
        </p:txBody>
      </p:sp>
      <p:sp>
        <p:nvSpPr>
          <p:cNvPr id="13" name="TextBox 12">
            <a:extLst>
              <a:ext uri="{FF2B5EF4-FFF2-40B4-BE49-F238E27FC236}">
                <a16:creationId xmlns:a16="http://schemas.microsoft.com/office/drawing/2014/main" id="{388773B4-6D0C-4B79-8CE8-D048FB4A9712}"/>
              </a:ext>
            </a:extLst>
          </p:cNvPr>
          <p:cNvSpPr txBox="1"/>
          <p:nvPr/>
        </p:nvSpPr>
        <p:spPr>
          <a:xfrm>
            <a:off x="1737490" y="2236266"/>
            <a:ext cx="1567401" cy="646331"/>
          </a:xfrm>
          <a:prstGeom prst="rect">
            <a:avLst/>
          </a:prstGeom>
          <a:noFill/>
        </p:spPr>
        <p:txBody>
          <a:bodyPr wrap="square" rtlCol="0">
            <a:spAutoFit/>
          </a:bodyPr>
          <a:lstStyle/>
          <a:p>
            <a:r>
              <a:rPr lang="en-US" sz="3600" dirty="0"/>
              <a:t>3 ft.</a:t>
            </a:r>
          </a:p>
        </p:txBody>
      </p:sp>
      <p:sp>
        <p:nvSpPr>
          <p:cNvPr id="14" name="TextBox 13">
            <a:extLst>
              <a:ext uri="{FF2B5EF4-FFF2-40B4-BE49-F238E27FC236}">
                <a16:creationId xmlns:a16="http://schemas.microsoft.com/office/drawing/2014/main" id="{A0024369-C468-49F4-A344-564C09F3556B}"/>
              </a:ext>
            </a:extLst>
          </p:cNvPr>
          <p:cNvSpPr txBox="1"/>
          <p:nvPr/>
        </p:nvSpPr>
        <p:spPr>
          <a:xfrm>
            <a:off x="6324600" y="2262685"/>
            <a:ext cx="3182770" cy="646331"/>
          </a:xfrm>
          <a:prstGeom prst="rect">
            <a:avLst/>
          </a:prstGeom>
          <a:noFill/>
        </p:spPr>
        <p:txBody>
          <a:bodyPr wrap="square" rtlCol="0">
            <a:spAutoFit/>
          </a:bodyPr>
          <a:lstStyle/>
          <a:p>
            <a:r>
              <a:rPr lang="en-US" sz="3600" dirty="0"/>
              <a:t>12 ft</a:t>
            </a:r>
            <a:r>
              <a:rPr lang="en-US" sz="3600" baseline="30000" dirty="0"/>
              <a:t>3</a:t>
            </a:r>
            <a:r>
              <a:rPr lang="en-US" sz="3600" dirty="0"/>
              <a:t>/sec</a:t>
            </a:r>
            <a:endParaRPr lang="en-US" sz="3600" baseline="30000" dirty="0"/>
          </a:p>
        </p:txBody>
      </p:sp>
      <p:sp>
        <p:nvSpPr>
          <p:cNvPr id="16" name="TextBox 15">
            <a:extLst>
              <a:ext uri="{FF2B5EF4-FFF2-40B4-BE49-F238E27FC236}">
                <a16:creationId xmlns:a16="http://schemas.microsoft.com/office/drawing/2014/main" id="{49132294-90F6-4AAB-97C5-A0F9E2FC6272}"/>
              </a:ext>
            </a:extLst>
          </p:cNvPr>
          <p:cNvSpPr txBox="1"/>
          <p:nvPr/>
        </p:nvSpPr>
        <p:spPr>
          <a:xfrm>
            <a:off x="5976812" y="2262685"/>
            <a:ext cx="381000" cy="646331"/>
          </a:xfrm>
          <a:prstGeom prst="rect">
            <a:avLst/>
          </a:prstGeom>
          <a:noFill/>
        </p:spPr>
        <p:txBody>
          <a:bodyPr wrap="square" rtlCol="0">
            <a:spAutoFit/>
          </a:bodyPr>
          <a:lstStyle/>
          <a:p>
            <a:r>
              <a:rPr lang="en-US" sz="3600" dirty="0"/>
              <a:t>=</a:t>
            </a:r>
          </a:p>
        </p:txBody>
      </p:sp>
      <p:sp>
        <p:nvSpPr>
          <p:cNvPr id="15" name="TextBox 14">
            <a:extLst>
              <a:ext uri="{FF2B5EF4-FFF2-40B4-BE49-F238E27FC236}">
                <a16:creationId xmlns:a16="http://schemas.microsoft.com/office/drawing/2014/main" id="{B675F664-AB29-4342-AEE9-21DE01481A58}"/>
              </a:ext>
            </a:extLst>
          </p:cNvPr>
          <p:cNvSpPr txBox="1"/>
          <p:nvPr/>
        </p:nvSpPr>
        <p:spPr>
          <a:xfrm>
            <a:off x="2596318" y="2236266"/>
            <a:ext cx="381000" cy="646331"/>
          </a:xfrm>
          <a:prstGeom prst="rect">
            <a:avLst/>
          </a:prstGeom>
          <a:noFill/>
        </p:spPr>
        <p:txBody>
          <a:bodyPr wrap="square" rtlCol="0">
            <a:spAutoFit/>
          </a:bodyPr>
          <a:lstStyle/>
          <a:p>
            <a:r>
              <a:rPr lang="en-US" sz="3600" dirty="0"/>
              <a:t>x</a:t>
            </a:r>
          </a:p>
        </p:txBody>
      </p:sp>
      <p:sp>
        <p:nvSpPr>
          <p:cNvPr id="9" name="TextBox 8">
            <a:extLst>
              <a:ext uri="{FF2B5EF4-FFF2-40B4-BE49-F238E27FC236}">
                <a16:creationId xmlns:a16="http://schemas.microsoft.com/office/drawing/2014/main" id="{48D7D5BC-25CA-477F-A374-8DED258E3AA3}"/>
              </a:ext>
            </a:extLst>
          </p:cNvPr>
          <p:cNvSpPr txBox="1"/>
          <p:nvPr/>
        </p:nvSpPr>
        <p:spPr>
          <a:xfrm>
            <a:off x="3894538" y="2236267"/>
            <a:ext cx="381000" cy="646331"/>
          </a:xfrm>
          <a:prstGeom prst="rect">
            <a:avLst/>
          </a:prstGeom>
          <a:noFill/>
        </p:spPr>
        <p:txBody>
          <a:bodyPr wrap="square" rtlCol="0">
            <a:spAutoFit/>
          </a:bodyPr>
          <a:lstStyle/>
          <a:p>
            <a:r>
              <a:rPr lang="en-US" sz="3600" dirty="0"/>
              <a:t>x</a:t>
            </a:r>
          </a:p>
        </p:txBody>
      </p:sp>
      <p:sp>
        <p:nvSpPr>
          <p:cNvPr id="10" name="TextBox 9">
            <a:extLst>
              <a:ext uri="{FF2B5EF4-FFF2-40B4-BE49-F238E27FC236}">
                <a16:creationId xmlns:a16="http://schemas.microsoft.com/office/drawing/2014/main" id="{5A419A21-7EC2-4C1D-A9B2-B4DFC0FFC71A}"/>
              </a:ext>
            </a:extLst>
          </p:cNvPr>
          <p:cNvSpPr txBox="1"/>
          <p:nvPr/>
        </p:nvSpPr>
        <p:spPr>
          <a:xfrm>
            <a:off x="4262485" y="2236268"/>
            <a:ext cx="2140573" cy="646331"/>
          </a:xfrm>
          <a:prstGeom prst="rect">
            <a:avLst/>
          </a:prstGeom>
          <a:noFill/>
        </p:spPr>
        <p:txBody>
          <a:bodyPr wrap="square" rtlCol="0">
            <a:spAutoFit/>
          </a:bodyPr>
          <a:lstStyle/>
          <a:p>
            <a:r>
              <a:rPr lang="en-US" sz="3600" dirty="0"/>
              <a:t>2 ft./sec</a:t>
            </a:r>
            <a:endParaRPr lang="en-US" sz="3600" u="sng" dirty="0"/>
          </a:p>
        </p:txBody>
      </p:sp>
    </p:spTree>
    <p:extLst>
      <p:ext uri="{BB962C8B-B14F-4D97-AF65-F5344CB8AC3E}">
        <p14:creationId xmlns:p14="http://schemas.microsoft.com/office/powerpoint/2010/main" val="1508258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6" grpId="0"/>
      <p:bldP spid="15" grpId="0"/>
      <p:bldP spid="9" grpId="0"/>
      <p:bldP spid="10"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219200" y="457200"/>
            <a:ext cx="8458200" cy="2286000"/>
          </a:xfrm>
        </p:spPr>
        <p:txBody>
          <a:bodyPr/>
          <a:lstStyle/>
          <a:p>
            <a:pPr algn="l"/>
            <a:r>
              <a:rPr lang="en-US" sz="3600" dirty="0"/>
              <a:t>25.	Determine the flow rate, in million gallons per day, in a channel that is 2 feet in width, 2 feet in depth, flowing half-full at a velocity of 0.9 feet per second.  </a:t>
            </a:r>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667965" y="3581400"/>
            <a:ext cx="8222710" cy="5105400"/>
          </a:xfrm>
        </p:spPr>
        <p:txBody>
          <a:bodyPr/>
          <a:lstStyle/>
          <a:p>
            <a:r>
              <a:rPr lang="en-US" dirty="0"/>
              <a:t>Find the correct formula (Page 5)</a:t>
            </a:r>
          </a:p>
          <a:p>
            <a:r>
              <a:rPr lang="pl-PL" dirty="0"/>
              <a:t>Q = (w) x (d) x</a:t>
            </a:r>
            <a:r>
              <a:rPr lang="en-US" dirty="0"/>
              <a:t> (V)</a:t>
            </a:r>
            <a:br>
              <a:rPr lang="en-US" dirty="0"/>
            </a:br>
            <a:endParaRPr lang="en-US" dirty="0"/>
          </a:p>
          <a:p>
            <a:pPr marL="0" indent="0">
              <a:buNone/>
            </a:pPr>
            <a:endParaRPr lang="en-US" dirty="0"/>
          </a:p>
          <a:p>
            <a:pPr marL="0" indent="0">
              <a:buNone/>
            </a:pPr>
            <a:endParaRPr lang="en-US" dirty="0"/>
          </a:p>
        </p:txBody>
      </p:sp>
      <p:pic>
        <p:nvPicPr>
          <p:cNvPr id="9" name="Picture 8">
            <a:extLst>
              <a:ext uri="{FF2B5EF4-FFF2-40B4-BE49-F238E27FC236}">
                <a16:creationId xmlns:a16="http://schemas.microsoft.com/office/drawing/2014/main" id="{688A0CE5-A095-4371-8241-B280222A5B0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63603" y="4191000"/>
            <a:ext cx="3930315" cy="2667000"/>
          </a:xfrm>
          <a:prstGeom prst="rect">
            <a:avLst/>
          </a:prstGeom>
        </p:spPr>
      </p:pic>
    </p:spTree>
    <p:extLst>
      <p:ext uri="{BB962C8B-B14F-4D97-AF65-F5344CB8AC3E}">
        <p14:creationId xmlns:p14="http://schemas.microsoft.com/office/powerpoint/2010/main" val="385129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386030" y="739319"/>
            <a:ext cx="8298910" cy="579438"/>
          </a:xfrm>
        </p:spPr>
        <p:txBody>
          <a:bodyPr/>
          <a:lstStyle/>
          <a:p>
            <a:pPr algn="l"/>
            <a:r>
              <a:rPr lang="en-US" dirty="0"/>
              <a:t>Number 25 Calculation</a:t>
            </a:r>
            <a:br>
              <a:rPr lang="en-US" dirty="0"/>
            </a:br>
            <a:r>
              <a:rPr lang="en-US" dirty="0"/>
              <a:t> </a:t>
            </a:r>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1295400" y="1524000"/>
            <a:ext cx="8222710" cy="5105400"/>
          </a:xfrm>
        </p:spPr>
        <p:txBody>
          <a:bodyPr/>
          <a:lstStyle/>
          <a:p>
            <a:r>
              <a:rPr lang="pl-PL" dirty="0"/>
              <a:t>Q = (w) x (d) x</a:t>
            </a:r>
            <a:r>
              <a:rPr lang="en-US" dirty="0"/>
              <a:t> (V)</a:t>
            </a:r>
          </a:p>
          <a:p>
            <a:endParaRPr lang="en-US" dirty="0"/>
          </a:p>
          <a:p>
            <a:endParaRPr lang="en-US" dirty="0"/>
          </a:p>
          <a:p>
            <a:r>
              <a:rPr lang="en-US" dirty="0"/>
              <a:t>Cubic feet/sec must be converted to </a:t>
            </a:r>
          </a:p>
          <a:p>
            <a:pPr marL="0" indent="0">
              <a:buNone/>
            </a:pPr>
            <a:r>
              <a:rPr lang="en-US" dirty="0"/>
              <a:t>   MGD</a:t>
            </a:r>
          </a:p>
          <a:p>
            <a:endParaRPr lang="en-US" dirty="0"/>
          </a:p>
        </p:txBody>
      </p:sp>
      <p:sp>
        <p:nvSpPr>
          <p:cNvPr id="12" name="TextBox 11">
            <a:extLst>
              <a:ext uri="{FF2B5EF4-FFF2-40B4-BE49-F238E27FC236}">
                <a16:creationId xmlns:a16="http://schemas.microsoft.com/office/drawing/2014/main" id="{70D9F017-D0C9-4D06-98B3-169B2DCE8835}"/>
              </a:ext>
            </a:extLst>
          </p:cNvPr>
          <p:cNvSpPr txBox="1"/>
          <p:nvPr/>
        </p:nvSpPr>
        <p:spPr>
          <a:xfrm>
            <a:off x="3042617" y="2272675"/>
            <a:ext cx="1567401" cy="646331"/>
          </a:xfrm>
          <a:prstGeom prst="rect">
            <a:avLst/>
          </a:prstGeom>
          <a:noFill/>
        </p:spPr>
        <p:txBody>
          <a:bodyPr wrap="square" rtlCol="0">
            <a:spAutoFit/>
          </a:bodyPr>
          <a:lstStyle/>
          <a:p>
            <a:r>
              <a:rPr lang="en-US" sz="3600" dirty="0"/>
              <a:t>1 ft.</a:t>
            </a:r>
            <a:endParaRPr lang="en-US" sz="3600" u="sng" dirty="0"/>
          </a:p>
        </p:txBody>
      </p:sp>
      <p:sp>
        <p:nvSpPr>
          <p:cNvPr id="13" name="TextBox 12">
            <a:extLst>
              <a:ext uri="{FF2B5EF4-FFF2-40B4-BE49-F238E27FC236}">
                <a16:creationId xmlns:a16="http://schemas.microsoft.com/office/drawing/2014/main" id="{388773B4-6D0C-4B79-8CE8-D048FB4A9712}"/>
              </a:ext>
            </a:extLst>
          </p:cNvPr>
          <p:cNvSpPr txBox="1"/>
          <p:nvPr/>
        </p:nvSpPr>
        <p:spPr>
          <a:xfrm>
            <a:off x="1784047" y="2265169"/>
            <a:ext cx="1567401" cy="646331"/>
          </a:xfrm>
          <a:prstGeom prst="rect">
            <a:avLst/>
          </a:prstGeom>
          <a:noFill/>
        </p:spPr>
        <p:txBody>
          <a:bodyPr wrap="square" rtlCol="0">
            <a:spAutoFit/>
          </a:bodyPr>
          <a:lstStyle/>
          <a:p>
            <a:r>
              <a:rPr lang="en-US" sz="3600" dirty="0"/>
              <a:t>2 ft.</a:t>
            </a:r>
          </a:p>
        </p:txBody>
      </p:sp>
      <p:sp>
        <p:nvSpPr>
          <p:cNvPr id="14" name="TextBox 13">
            <a:extLst>
              <a:ext uri="{FF2B5EF4-FFF2-40B4-BE49-F238E27FC236}">
                <a16:creationId xmlns:a16="http://schemas.microsoft.com/office/drawing/2014/main" id="{A0024369-C468-49F4-A344-564C09F3556B}"/>
              </a:ext>
            </a:extLst>
          </p:cNvPr>
          <p:cNvSpPr txBox="1"/>
          <p:nvPr/>
        </p:nvSpPr>
        <p:spPr>
          <a:xfrm>
            <a:off x="6719312" y="2280181"/>
            <a:ext cx="3182770" cy="646331"/>
          </a:xfrm>
          <a:prstGeom prst="rect">
            <a:avLst/>
          </a:prstGeom>
          <a:noFill/>
        </p:spPr>
        <p:txBody>
          <a:bodyPr wrap="square" rtlCol="0">
            <a:spAutoFit/>
          </a:bodyPr>
          <a:lstStyle/>
          <a:p>
            <a:r>
              <a:rPr lang="en-US" sz="3600" dirty="0"/>
              <a:t>1.8 ft</a:t>
            </a:r>
            <a:r>
              <a:rPr lang="en-US" sz="3600" baseline="30000" dirty="0"/>
              <a:t>3</a:t>
            </a:r>
            <a:r>
              <a:rPr lang="en-US" sz="3600" dirty="0"/>
              <a:t>/sec</a:t>
            </a:r>
            <a:endParaRPr lang="en-US" sz="3600" baseline="30000" dirty="0"/>
          </a:p>
        </p:txBody>
      </p:sp>
      <p:sp>
        <p:nvSpPr>
          <p:cNvPr id="16" name="TextBox 15">
            <a:extLst>
              <a:ext uri="{FF2B5EF4-FFF2-40B4-BE49-F238E27FC236}">
                <a16:creationId xmlns:a16="http://schemas.microsoft.com/office/drawing/2014/main" id="{49132294-90F6-4AAB-97C5-A0F9E2FC6272}"/>
              </a:ext>
            </a:extLst>
          </p:cNvPr>
          <p:cNvSpPr txBox="1"/>
          <p:nvPr/>
        </p:nvSpPr>
        <p:spPr>
          <a:xfrm>
            <a:off x="6357234" y="2283934"/>
            <a:ext cx="381000" cy="646331"/>
          </a:xfrm>
          <a:prstGeom prst="rect">
            <a:avLst/>
          </a:prstGeom>
          <a:noFill/>
        </p:spPr>
        <p:txBody>
          <a:bodyPr wrap="square" rtlCol="0">
            <a:spAutoFit/>
          </a:bodyPr>
          <a:lstStyle/>
          <a:p>
            <a:r>
              <a:rPr lang="en-US" sz="3600" dirty="0"/>
              <a:t>=</a:t>
            </a:r>
          </a:p>
        </p:txBody>
      </p:sp>
      <p:sp>
        <p:nvSpPr>
          <p:cNvPr id="15" name="TextBox 14">
            <a:extLst>
              <a:ext uri="{FF2B5EF4-FFF2-40B4-BE49-F238E27FC236}">
                <a16:creationId xmlns:a16="http://schemas.microsoft.com/office/drawing/2014/main" id="{B675F664-AB29-4342-AEE9-21DE01481A58}"/>
              </a:ext>
            </a:extLst>
          </p:cNvPr>
          <p:cNvSpPr txBox="1"/>
          <p:nvPr/>
        </p:nvSpPr>
        <p:spPr>
          <a:xfrm>
            <a:off x="2641147" y="2272675"/>
            <a:ext cx="381000" cy="646331"/>
          </a:xfrm>
          <a:prstGeom prst="rect">
            <a:avLst/>
          </a:prstGeom>
          <a:noFill/>
        </p:spPr>
        <p:txBody>
          <a:bodyPr wrap="square" rtlCol="0">
            <a:spAutoFit/>
          </a:bodyPr>
          <a:lstStyle/>
          <a:p>
            <a:r>
              <a:rPr lang="en-US" sz="3600" dirty="0"/>
              <a:t>x</a:t>
            </a:r>
          </a:p>
        </p:txBody>
      </p:sp>
      <p:sp>
        <p:nvSpPr>
          <p:cNvPr id="9" name="TextBox 8">
            <a:extLst>
              <a:ext uri="{FF2B5EF4-FFF2-40B4-BE49-F238E27FC236}">
                <a16:creationId xmlns:a16="http://schemas.microsoft.com/office/drawing/2014/main" id="{48D7D5BC-25CA-477F-A374-8DED258E3AA3}"/>
              </a:ext>
            </a:extLst>
          </p:cNvPr>
          <p:cNvSpPr txBox="1"/>
          <p:nvPr/>
        </p:nvSpPr>
        <p:spPr>
          <a:xfrm>
            <a:off x="4024591" y="2276428"/>
            <a:ext cx="381000" cy="646331"/>
          </a:xfrm>
          <a:prstGeom prst="rect">
            <a:avLst/>
          </a:prstGeom>
          <a:noFill/>
        </p:spPr>
        <p:txBody>
          <a:bodyPr wrap="square" rtlCol="0">
            <a:spAutoFit/>
          </a:bodyPr>
          <a:lstStyle/>
          <a:p>
            <a:r>
              <a:rPr lang="en-US" sz="3600" dirty="0"/>
              <a:t>x</a:t>
            </a:r>
          </a:p>
        </p:txBody>
      </p:sp>
      <p:sp>
        <p:nvSpPr>
          <p:cNvPr id="10" name="TextBox 9">
            <a:extLst>
              <a:ext uri="{FF2B5EF4-FFF2-40B4-BE49-F238E27FC236}">
                <a16:creationId xmlns:a16="http://schemas.microsoft.com/office/drawing/2014/main" id="{5A419A21-7EC2-4C1D-A9B2-B4DFC0FFC71A}"/>
              </a:ext>
            </a:extLst>
          </p:cNvPr>
          <p:cNvSpPr txBox="1"/>
          <p:nvPr/>
        </p:nvSpPr>
        <p:spPr>
          <a:xfrm>
            <a:off x="4368432" y="2280181"/>
            <a:ext cx="2334106" cy="646331"/>
          </a:xfrm>
          <a:prstGeom prst="rect">
            <a:avLst/>
          </a:prstGeom>
          <a:noFill/>
        </p:spPr>
        <p:txBody>
          <a:bodyPr wrap="square" rtlCol="0">
            <a:spAutoFit/>
          </a:bodyPr>
          <a:lstStyle/>
          <a:p>
            <a:r>
              <a:rPr lang="en-US" sz="3600" dirty="0"/>
              <a:t>0.9 ft/sec</a:t>
            </a:r>
            <a:endParaRPr lang="en-US" sz="3600" u="sng" dirty="0"/>
          </a:p>
        </p:txBody>
      </p:sp>
      <p:sp>
        <p:nvSpPr>
          <p:cNvPr id="11" name="TextBox 10">
            <a:extLst>
              <a:ext uri="{FF2B5EF4-FFF2-40B4-BE49-F238E27FC236}">
                <a16:creationId xmlns:a16="http://schemas.microsoft.com/office/drawing/2014/main" id="{14ACDA00-8589-4A43-A8D5-26389C835D4C}"/>
              </a:ext>
            </a:extLst>
          </p:cNvPr>
          <p:cNvSpPr txBox="1"/>
          <p:nvPr/>
        </p:nvSpPr>
        <p:spPr>
          <a:xfrm>
            <a:off x="691748" y="4420956"/>
            <a:ext cx="2209800" cy="1200329"/>
          </a:xfrm>
          <a:prstGeom prst="rect">
            <a:avLst/>
          </a:prstGeom>
          <a:noFill/>
        </p:spPr>
        <p:txBody>
          <a:bodyPr wrap="square" rtlCol="0">
            <a:spAutoFit/>
          </a:bodyPr>
          <a:lstStyle/>
          <a:p>
            <a:r>
              <a:rPr lang="en-US" sz="3600" u="sng" dirty="0"/>
              <a:t>1.8 ft</a:t>
            </a:r>
            <a:r>
              <a:rPr lang="en-US" sz="3600" u="sng" baseline="30000" dirty="0"/>
              <a:t>3</a:t>
            </a:r>
            <a:r>
              <a:rPr lang="en-US" sz="3600" u="sng" dirty="0"/>
              <a:t>/sec</a:t>
            </a:r>
            <a:br>
              <a:rPr lang="en-US" sz="3600" dirty="0"/>
            </a:br>
            <a:r>
              <a:rPr lang="en-US" sz="3600" dirty="0"/>
              <a:t>      1</a:t>
            </a:r>
            <a:endParaRPr lang="en-US" sz="3600" u="sng" baseline="30000" dirty="0"/>
          </a:p>
        </p:txBody>
      </p:sp>
      <p:sp>
        <p:nvSpPr>
          <p:cNvPr id="17" name="TextBox 16">
            <a:extLst>
              <a:ext uri="{FF2B5EF4-FFF2-40B4-BE49-F238E27FC236}">
                <a16:creationId xmlns:a16="http://schemas.microsoft.com/office/drawing/2014/main" id="{F9C4C194-0D33-45AA-A1B7-2088B4254BF4}"/>
              </a:ext>
            </a:extLst>
          </p:cNvPr>
          <p:cNvSpPr txBox="1"/>
          <p:nvPr/>
        </p:nvSpPr>
        <p:spPr>
          <a:xfrm>
            <a:off x="2914856" y="4582945"/>
            <a:ext cx="381000" cy="646331"/>
          </a:xfrm>
          <a:prstGeom prst="rect">
            <a:avLst/>
          </a:prstGeom>
          <a:noFill/>
        </p:spPr>
        <p:txBody>
          <a:bodyPr wrap="square" rtlCol="0">
            <a:spAutoFit/>
          </a:bodyPr>
          <a:lstStyle/>
          <a:p>
            <a:r>
              <a:rPr lang="en-US" sz="3600" dirty="0"/>
              <a:t>x</a:t>
            </a:r>
          </a:p>
        </p:txBody>
      </p:sp>
      <p:sp>
        <p:nvSpPr>
          <p:cNvPr id="18" name="TextBox 17">
            <a:extLst>
              <a:ext uri="{FF2B5EF4-FFF2-40B4-BE49-F238E27FC236}">
                <a16:creationId xmlns:a16="http://schemas.microsoft.com/office/drawing/2014/main" id="{C0B9BB7E-88AA-4632-BC65-C8705C1E4A31}"/>
              </a:ext>
            </a:extLst>
          </p:cNvPr>
          <p:cNvSpPr txBox="1"/>
          <p:nvPr/>
        </p:nvSpPr>
        <p:spPr>
          <a:xfrm>
            <a:off x="3480505" y="4378522"/>
            <a:ext cx="3623056" cy="1200329"/>
          </a:xfrm>
          <a:prstGeom prst="rect">
            <a:avLst/>
          </a:prstGeom>
          <a:noFill/>
        </p:spPr>
        <p:txBody>
          <a:bodyPr wrap="square" rtlCol="0">
            <a:spAutoFit/>
          </a:bodyPr>
          <a:lstStyle/>
          <a:p>
            <a:r>
              <a:rPr lang="en-US" sz="3600" u="sng" dirty="0"/>
              <a:t> 0.646 MGD</a:t>
            </a:r>
            <a:br>
              <a:rPr lang="en-US" sz="3600" u="sng" dirty="0"/>
            </a:br>
            <a:r>
              <a:rPr lang="en-US" sz="3600" dirty="0"/>
              <a:t>     1 ft</a:t>
            </a:r>
            <a:r>
              <a:rPr lang="en-US" sz="3600" baseline="30000" dirty="0"/>
              <a:t>3</a:t>
            </a:r>
            <a:r>
              <a:rPr lang="en-US" sz="3600" dirty="0"/>
              <a:t>/sec </a:t>
            </a:r>
            <a:endParaRPr lang="en-US" sz="3600" baseline="30000" dirty="0"/>
          </a:p>
        </p:txBody>
      </p:sp>
      <p:sp>
        <p:nvSpPr>
          <p:cNvPr id="20" name="TextBox 19">
            <a:extLst>
              <a:ext uri="{FF2B5EF4-FFF2-40B4-BE49-F238E27FC236}">
                <a16:creationId xmlns:a16="http://schemas.microsoft.com/office/drawing/2014/main" id="{AB8EC54C-35C6-401F-A27C-9C10A41D3B84}"/>
              </a:ext>
            </a:extLst>
          </p:cNvPr>
          <p:cNvSpPr txBox="1"/>
          <p:nvPr/>
        </p:nvSpPr>
        <p:spPr>
          <a:xfrm>
            <a:off x="6210829" y="4614594"/>
            <a:ext cx="381000" cy="646331"/>
          </a:xfrm>
          <a:prstGeom prst="rect">
            <a:avLst/>
          </a:prstGeom>
          <a:noFill/>
        </p:spPr>
        <p:txBody>
          <a:bodyPr wrap="square" rtlCol="0">
            <a:spAutoFit/>
          </a:bodyPr>
          <a:lstStyle/>
          <a:p>
            <a:r>
              <a:rPr lang="en-US" sz="3600" dirty="0"/>
              <a:t>=</a:t>
            </a:r>
          </a:p>
        </p:txBody>
      </p:sp>
      <p:sp>
        <p:nvSpPr>
          <p:cNvPr id="21" name="TextBox 20">
            <a:extLst>
              <a:ext uri="{FF2B5EF4-FFF2-40B4-BE49-F238E27FC236}">
                <a16:creationId xmlns:a16="http://schemas.microsoft.com/office/drawing/2014/main" id="{D4B5F17F-2E3C-4A93-9733-36EF28627155}"/>
              </a:ext>
            </a:extLst>
          </p:cNvPr>
          <p:cNvSpPr txBox="1"/>
          <p:nvPr/>
        </p:nvSpPr>
        <p:spPr>
          <a:xfrm>
            <a:off x="6591829" y="4614594"/>
            <a:ext cx="2525244" cy="646331"/>
          </a:xfrm>
          <a:prstGeom prst="rect">
            <a:avLst/>
          </a:prstGeom>
          <a:noFill/>
        </p:spPr>
        <p:txBody>
          <a:bodyPr wrap="square" rtlCol="0">
            <a:spAutoFit/>
          </a:bodyPr>
          <a:lstStyle/>
          <a:p>
            <a:r>
              <a:rPr lang="en-US" sz="3600" dirty="0"/>
              <a:t> 1.16 MGD</a:t>
            </a:r>
            <a:endParaRPr lang="en-US" sz="3600" baseline="30000" dirty="0"/>
          </a:p>
        </p:txBody>
      </p:sp>
      <p:cxnSp>
        <p:nvCxnSpPr>
          <p:cNvPr id="5" name="Straight Connector 4">
            <a:extLst>
              <a:ext uri="{FF2B5EF4-FFF2-40B4-BE49-F238E27FC236}">
                <a16:creationId xmlns:a16="http://schemas.microsoft.com/office/drawing/2014/main" id="{D867AC08-AD57-49FF-8DF7-ABB2439EACE6}"/>
              </a:ext>
            </a:extLst>
          </p:cNvPr>
          <p:cNvCxnSpPr>
            <a:cxnSpLocks/>
          </p:cNvCxnSpPr>
          <p:nvPr/>
        </p:nvCxnSpPr>
        <p:spPr>
          <a:xfrm flipV="1">
            <a:off x="1619916" y="4582945"/>
            <a:ext cx="1256937" cy="323166"/>
          </a:xfrm>
          <a:prstGeom prst="line">
            <a:avLst/>
          </a:prstGeom>
        </p:spPr>
        <p:style>
          <a:lnRef idx="2">
            <a:schemeClr val="dk1"/>
          </a:lnRef>
          <a:fillRef idx="0">
            <a:schemeClr val="dk1"/>
          </a:fillRef>
          <a:effectRef idx="1">
            <a:schemeClr val="dk1"/>
          </a:effectRef>
          <a:fontRef idx="minor">
            <a:schemeClr val="tx1"/>
          </a:fontRef>
        </p:style>
      </p:cxnSp>
      <p:cxnSp>
        <p:nvCxnSpPr>
          <p:cNvPr id="22" name="Straight Connector 21">
            <a:extLst>
              <a:ext uri="{FF2B5EF4-FFF2-40B4-BE49-F238E27FC236}">
                <a16:creationId xmlns:a16="http://schemas.microsoft.com/office/drawing/2014/main" id="{AA0177EF-783C-45D8-AF6E-8733C95D4A46}"/>
              </a:ext>
            </a:extLst>
          </p:cNvPr>
          <p:cNvCxnSpPr>
            <a:cxnSpLocks/>
          </p:cNvCxnSpPr>
          <p:nvPr/>
        </p:nvCxnSpPr>
        <p:spPr>
          <a:xfrm flipV="1">
            <a:off x="4477053" y="5137873"/>
            <a:ext cx="1219200" cy="182806"/>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986831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8"/>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5"/>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2"/>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20"/>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6" grpId="0"/>
      <p:bldP spid="15" grpId="0"/>
      <p:bldP spid="9" grpId="0"/>
      <p:bldP spid="10" grpId="0"/>
      <p:bldP spid="11" grpId="0"/>
      <p:bldP spid="17" grpId="0"/>
      <p:bldP spid="18" grpId="0"/>
      <p:bldP spid="20" grpId="0"/>
      <p:bldP spid="21"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143000" y="857655"/>
            <a:ext cx="8458200" cy="2286000"/>
          </a:xfrm>
        </p:spPr>
        <p:txBody>
          <a:bodyPr/>
          <a:lstStyle/>
          <a:p>
            <a:pPr algn="l"/>
            <a:r>
              <a:rPr lang="en-US" sz="3600" dirty="0"/>
              <a:t>26.	An 18-inch pipe is flowing full at a velocity of 2.1 feet per second.  Determine the flow rate in cubic feet </a:t>
            </a:r>
            <a:br>
              <a:rPr lang="en-US" sz="3600" dirty="0"/>
            </a:br>
            <a:r>
              <a:rPr lang="en-US" sz="3600" dirty="0"/>
              <a:t>per second. </a:t>
            </a:r>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685800" y="3134961"/>
            <a:ext cx="8222710" cy="5105400"/>
          </a:xfrm>
        </p:spPr>
        <p:txBody>
          <a:bodyPr/>
          <a:lstStyle/>
          <a:p>
            <a:r>
              <a:rPr lang="en-US" dirty="0"/>
              <a:t>Find the correct formula (Page 5)</a:t>
            </a:r>
          </a:p>
          <a:p>
            <a:r>
              <a:rPr lang="fr-FR" dirty="0"/>
              <a:t>Q = (0.785) x (D)</a:t>
            </a:r>
            <a:r>
              <a:rPr lang="fr-FR" baseline="30000" dirty="0"/>
              <a:t>2</a:t>
            </a:r>
            <a:r>
              <a:rPr lang="fr-FR" dirty="0"/>
              <a:t> x (V)</a:t>
            </a:r>
            <a:endParaRPr lang="en-US" dirty="0"/>
          </a:p>
          <a:p>
            <a:pPr marL="0" indent="0">
              <a:buNone/>
            </a:pPr>
            <a:endParaRPr lang="en-US" dirty="0"/>
          </a:p>
          <a:p>
            <a:pPr marL="0" indent="0">
              <a:buNone/>
            </a:pPr>
            <a:endParaRPr lang="en-US" dirty="0"/>
          </a:p>
        </p:txBody>
      </p:sp>
      <p:grpSp>
        <p:nvGrpSpPr>
          <p:cNvPr id="6" name="Group 5">
            <a:extLst>
              <a:ext uri="{FF2B5EF4-FFF2-40B4-BE49-F238E27FC236}">
                <a16:creationId xmlns:a16="http://schemas.microsoft.com/office/drawing/2014/main" id="{57DA3E07-4EDA-4A76-94FA-E08FAC9BE628}"/>
              </a:ext>
            </a:extLst>
          </p:cNvPr>
          <p:cNvGrpSpPr/>
          <p:nvPr/>
        </p:nvGrpSpPr>
        <p:grpSpPr>
          <a:xfrm>
            <a:off x="4419599" y="4315793"/>
            <a:ext cx="4488911" cy="2542207"/>
            <a:chOff x="4419599" y="4315793"/>
            <a:chExt cx="4488911" cy="2542207"/>
          </a:xfrm>
        </p:grpSpPr>
        <p:pic>
          <p:nvPicPr>
            <p:cNvPr id="5" name="Picture 4">
              <a:extLst>
                <a:ext uri="{FF2B5EF4-FFF2-40B4-BE49-F238E27FC236}">
                  <a16:creationId xmlns:a16="http://schemas.microsoft.com/office/drawing/2014/main" id="{B068F517-3C88-4714-94EF-38FFA5C3331A}"/>
                </a:ext>
              </a:extLst>
            </p:cNvPr>
            <p:cNvPicPr>
              <a:picLocks noChangeAspect="1"/>
            </p:cNvPicPr>
            <p:nvPr/>
          </p:nvPicPr>
          <p:blipFill rotWithShape="1">
            <a:blip r:embed="rId2">
              <a:extLst>
                <a:ext uri="{28A0092B-C50C-407E-A947-70E740481C1C}">
                  <a14:useLocalDpi xmlns:a14="http://schemas.microsoft.com/office/drawing/2010/main" val="0"/>
                </a:ext>
              </a:extLst>
            </a:blip>
            <a:srcRect l="20688" t="16004" r="29344" b="59249"/>
            <a:stretch/>
          </p:blipFill>
          <p:spPr>
            <a:xfrm>
              <a:off x="4419599" y="4315793"/>
              <a:ext cx="4488911" cy="2542207"/>
            </a:xfrm>
            <a:prstGeom prst="rect">
              <a:avLst/>
            </a:prstGeom>
          </p:spPr>
        </p:pic>
        <p:sp>
          <p:nvSpPr>
            <p:cNvPr id="4" name="TextBox 3">
              <a:extLst>
                <a:ext uri="{FF2B5EF4-FFF2-40B4-BE49-F238E27FC236}">
                  <a16:creationId xmlns:a16="http://schemas.microsoft.com/office/drawing/2014/main" id="{06FB2DE1-4CCD-4FE8-82C3-77A743F3D3B2}"/>
                </a:ext>
              </a:extLst>
            </p:cNvPr>
            <p:cNvSpPr txBox="1"/>
            <p:nvPr/>
          </p:nvSpPr>
          <p:spPr>
            <a:xfrm>
              <a:off x="6477000" y="5943600"/>
              <a:ext cx="304800" cy="369332"/>
            </a:xfrm>
            <a:prstGeom prst="rect">
              <a:avLst/>
            </a:prstGeom>
            <a:solidFill>
              <a:schemeClr val="bg1"/>
            </a:solidFill>
          </p:spPr>
          <p:txBody>
            <a:bodyPr wrap="square" rtlCol="0">
              <a:spAutoFit/>
            </a:bodyPr>
            <a:lstStyle/>
            <a:p>
              <a:r>
                <a:rPr lang="en-US" b="1" dirty="0">
                  <a:solidFill>
                    <a:srgbClr val="FF0000"/>
                  </a:solidFill>
                </a:rPr>
                <a:t>V</a:t>
              </a:r>
            </a:p>
          </p:txBody>
        </p:sp>
      </p:grpSp>
    </p:spTree>
    <p:extLst>
      <p:ext uri="{BB962C8B-B14F-4D97-AF65-F5344CB8AC3E}">
        <p14:creationId xmlns:p14="http://schemas.microsoft.com/office/powerpoint/2010/main" val="3254055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219200" y="835646"/>
            <a:ext cx="8298910" cy="579438"/>
          </a:xfrm>
        </p:spPr>
        <p:txBody>
          <a:bodyPr/>
          <a:lstStyle/>
          <a:p>
            <a:pPr algn="l"/>
            <a:r>
              <a:rPr lang="en-US" dirty="0"/>
              <a:t>2.  3.2 acres to </a:t>
            </a:r>
            <a:r>
              <a:rPr lang="en-US" dirty="0" err="1"/>
              <a:t>sq.ft</a:t>
            </a:r>
            <a:r>
              <a:rPr lang="en-US" dirty="0"/>
              <a:t>.</a:t>
            </a:r>
            <a:br>
              <a:rPr lang="en-US" dirty="0"/>
            </a:br>
            <a:endParaRPr lang="en-US" dirty="0"/>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1185447" y="1515614"/>
            <a:ext cx="8077200" cy="5105400"/>
          </a:xfrm>
        </p:spPr>
        <p:txBody>
          <a:bodyPr/>
          <a:lstStyle/>
          <a:p>
            <a:r>
              <a:rPr lang="en-US" dirty="0"/>
              <a:t>Find the correct conversion factor </a:t>
            </a:r>
            <a:br>
              <a:rPr lang="en-US" dirty="0"/>
            </a:br>
            <a:r>
              <a:rPr lang="en-US" dirty="0"/>
              <a:t>(Page 1)</a:t>
            </a:r>
          </a:p>
          <a:p>
            <a:pPr marL="0" indent="0">
              <a:buNone/>
            </a:pPr>
            <a:r>
              <a:rPr lang="en-US" dirty="0"/>
              <a:t>1 acre = 43,560 ft</a:t>
            </a:r>
            <a:r>
              <a:rPr lang="en-US" baseline="30000" dirty="0"/>
              <a:t>2</a:t>
            </a:r>
          </a:p>
          <a:p>
            <a:pPr marL="0" indent="0">
              <a:buNone/>
            </a:pPr>
            <a:endParaRPr lang="en-US" dirty="0"/>
          </a:p>
          <a:p>
            <a:pPr marL="0" indent="0">
              <a:buNone/>
            </a:pPr>
            <a:endParaRPr lang="en-US" dirty="0"/>
          </a:p>
        </p:txBody>
      </p:sp>
      <p:sp>
        <p:nvSpPr>
          <p:cNvPr id="11" name="TextBox 10">
            <a:extLst>
              <a:ext uri="{FF2B5EF4-FFF2-40B4-BE49-F238E27FC236}">
                <a16:creationId xmlns:a16="http://schemas.microsoft.com/office/drawing/2014/main" id="{8ACCE502-2637-4005-A55F-2745CD910FAB}"/>
              </a:ext>
            </a:extLst>
          </p:cNvPr>
          <p:cNvSpPr txBox="1"/>
          <p:nvPr/>
        </p:nvSpPr>
        <p:spPr>
          <a:xfrm>
            <a:off x="3429000" y="3745149"/>
            <a:ext cx="381000" cy="646331"/>
          </a:xfrm>
          <a:prstGeom prst="rect">
            <a:avLst/>
          </a:prstGeom>
          <a:noFill/>
        </p:spPr>
        <p:txBody>
          <a:bodyPr wrap="square" rtlCol="0">
            <a:spAutoFit/>
          </a:bodyPr>
          <a:lstStyle/>
          <a:p>
            <a:r>
              <a:rPr lang="en-US" sz="3600" dirty="0"/>
              <a:t>x</a:t>
            </a:r>
          </a:p>
        </p:txBody>
      </p:sp>
      <p:sp>
        <p:nvSpPr>
          <p:cNvPr id="12" name="TextBox 11">
            <a:extLst>
              <a:ext uri="{FF2B5EF4-FFF2-40B4-BE49-F238E27FC236}">
                <a16:creationId xmlns:a16="http://schemas.microsoft.com/office/drawing/2014/main" id="{70D9F017-D0C9-4D06-98B3-169B2DCE8835}"/>
              </a:ext>
            </a:extLst>
          </p:cNvPr>
          <p:cNvSpPr txBox="1"/>
          <p:nvPr/>
        </p:nvSpPr>
        <p:spPr>
          <a:xfrm>
            <a:off x="4038600" y="3552735"/>
            <a:ext cx="2286000" cy="1200329"/>
          </a:xfrm>
          <a:prstGeom prst="rect">
            <a:avLst/>
          </a:prstGeom>
          <a:noFill/>
        </p:spPr>
        <p:txBody>
          <a:bodyPr wrap="square" rtlCol="0">
            <a:spAutoFit/>
          </a:bodyPr>
          <a:lstStyle/>
          <a:p>
            <a:r>
              <a:rPr lang="en-US" sz="3600" u="sng" dirty="0"/>
              <a:t>43,560 ft.</a:t>
            </a:r>
            <a:r>
              <a:rPr lang="en-US" sz="3600" u="sng" baseline="30000" dirty="0"/>
              <a:t>2</a:t>
            </a:r>
            <a:br>
              <a:rPr lang="en-US" sz="3600" dirty="0"/>
            </a:br>
            <a:r>
              <a:rPr lang="en-US" sz="3600" dirty="0"/>
              <a:t>  1 acres</a:t>
            </a:r>
            <a:endParaRPr lang="en-US" sz="3600" u="sng" dirty="0"/>
          </a:p>
        </p:txBody>
      </p:sp>
      <p:sp>
        <p:nvSpPr>
          <p:cNvPr id="13" name="TextBox 12">
            <a:extLst>
              <a:ext uri="{FF2B5EF4-FFF2-40B4-BE49-F238E27FC236}">
                <a16:creationId xmlns:a16="http://schemas.microsoft.com/office/drawing/2014/main" id="{388773B4-6D0C-4B79-8CE8-D048FB4A9712}"/>
              </a:ext>
            </a:extLst>
          </p:cNvPr>
          <p:cNvSpPr txBox="1"/>
          <p:nvPr/>
        </p:nvSpPr>
        <p:spPr>
          <a:xfrm>
            <a:off x="1295400" y="3581400"/>
            <a:ext cx="2133600" cy="1200329"/>
          </a:xfrm>
          <a:prstGeom prst="rect">
            <a:avLst/>
          </a:prstGeom>
          <a:noFill/>
        </p:spPr>
        <p:txBody>
          <a:bodyPr wrap="square" rtlCol="0">
            <a:spAutoFit/>
          </a:bodyPr>
          <a:lstStyle/>
          <a:p>
            <a:r>
              <a:rPr lang="en-US" sz="3600" u="sng" dirty="0"/>
              <a:t>3.2 acres</a:t>
            </a:r>
            <a:br>
              <a:rPr lang="en-US" sz="3600" dirty="0"/>
            </a:br>
            <a:r>
              <a:rPr lang="en-US" sz="3600" dirty="0"/>
              <a:t>       1</a:t>
            </a:r>
            <a:endParaRPr lang="en-US" sz="3600" u="sng" dirty="0"/>
          </a:p>
        </p:txBody>
      </p:sp>
      <p:sp>
        <p:nvSpPr>
          <p:cNvPr id="14" name="TextBox 13">
            <a:extLst>
              <a:ext uri="{FF2B5EF4-FFF2-40B4-BE49-F238E27FC236}">
                <a16:creationId xmlns:a16="http://schemas.microsoft.com/office/drawing/2014/main" id="{A0024369-C468-49F4-A344-564C09F3556B}"/>
              </a:ext>
            </a:extLst>
          </p:cNvPr>
          <p:cNvSpPr txBox="1"/>
          <p:nvPr/>
        </p:nvSpPr>
        <p:spPr>
          <a:xfrm>
            <a:off x="6629400" y="3733799"/>
            <a:ext cx="2514600" cy="646331"/>
          </a:xfrm>
          <a:prstGeom prst="rect">
            <a:avLst/>
          </a:prstGeom>
          <a:noFill/>
        </p:spPr>
        <p:txBody>
          <a:bodyPr wrap="square" rtlCol="0">
            <a:spAutoFit/>
          </a:bodyPr>
          <a:lstStyle/>
          <a:p>
            <a:r>
              <a:rPr lang="en-US" sz="3600" dirty="0"/>
              <a:t>139,392 ft.</a:t>
            </a:r>
            <a:r>
              <a:rPr lang="en-US" sz="3600" baseline="30000" dirty="0"/>
              <a:t>2</a:t>
            </a:r>
          </a:p>
        </p:txBody>
      </p:sp>
      <p:sp>
        <p:nvSpPr>
          <p:cNvPr id="16" name="TextBox 15">
            <a:extLst>
              <a:ext uri="{FF2B5EF4-FFF2-40B4-BE49-F238E27FC236}">
                <a16:creationId xmlns:a16="http://schemas.microsoft.com/office/drawing/2014/main" id="{49132294-90F6-4AAB-97C5-A0F9E2FC6272}"/>
              </a:ext>
            </a:extLst>
          </p:cNvPr>
          <p:cNvSpPr txBox="1"/>
          <p:nvPr/>
        </p:nvSpPr>
        <p:spPr>
          <a:xfrm>
            <a:off x="6210300" y="3722448"/>
            <a:ext cx="381000" cy="646331"/>
          </a:xfrm>
          <a:prstGeom prst="rect">
            <a:avLst/>
          </a:prstGeom>
          <a:noFill/>
        </p:spPr>
        <p:txBody>
          <a:bodyPr wrap="square" rtlCol="0">
            <a:spAutoFit/>
          </a:bodyPr>
          <a:lstStyle/>
          <a:p>
            <a:r>
              <a:rPr lang="en-US" sz="3600" dirty="0"/>
              <a:t>=</a:t>
            </a:r>
          </a:p>
        </p:txBody>
      </p:sp>
      <p:cxnSp>
        <p:nvCxnSpPr>
          <p:cNvPr id="18" name="Straight Connector 17">
            <a:extLst>
              <a:ext uri="{FF2B5EF4-FFF2-40B4-BE49-F238E27FC236}">
                <a16:creationId xmlns:a16="http://schemas.microsoft.com/office/drawing/2014/main" id="{8960D1BF-4E48-47E6-AE3B-ECCFE9A14845}"/>
              </a:ext>
            </a:extLst>
          </p:cNvPr>
          <p:cNvCxnSpPr>
            <a:cxnSpLocks/>
          </p:cNvCxnSpPr>
          <p:nvPr/>
        </p:nvCxnSpPr>
        <p:spPr>
          <a:xfrm flipH="1">
            <a:off x="4724400" y="4267200"/>
            <a:ext cx="1181100" cy="311815"/>
          </a:xfrm>
          <a:prstGeom prst="line">
            <a:avLst/>
          </a:prstGeom>
        </p:spPr>
        <p:style>
          <a:lnRef idx="2">
            <a:schemeClr val="dk1"/>
          </a:lnRef>
          <a:fillRef idx="0">
            <a:schemeClr val="dk1"/>
          </a:fillRef>
          <a:effectRef idx="1">
            <a:schemeClr val="dk1"/>
          </a:effectRef>
          <a:fontRef idx="minor">
            <a:schemeClr val="tx1"/>
          </a:fontRef>
        </p:style>
      </p:cxnSp>
      <p:cxnSp>
        <p:nvCxnSpPr>
          <p:cNvPr id="20" name="Straight Connector 19">
            <a:extLst>
              <a:ext uri="{FF2B5EF4-FFF2-40B4-BE49-F238E27FC236}">
                <a16:creationId xmlns:a16="http://schemas.microsoft.com/office/drawing/2014/main" id="{FF33442C-BD4B-412F-85AD-BE219BE64C10}"/>
              </a:ext>
            </a:extLst>
          </p:cNvPr>
          <p:cNvCxnSpPr>
            <a:cxnSpLocks/>
          </p:cNvCxnSpPr>
          <p:nvPr/>
        </p:nvCxnSpPr>
        <p:spPr>
          <a:xfrm flipH="1">
            <a:off x="2190750" y="3733799"/>
            <a:ext cx="1181100" cy="311815"/>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029809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6"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447800" y="838200"/>
            <a:ext cx="8298910" cy="579438"/>
          </a:xfrm>
        </p:spPr>
        <p:txBody>
          <a:bodyPr/>
          <a:lstStyle/>
          <a:p>
            <a:pPr algn="l"/>
            <a:r>
              <a:rPr lang="en-US" dirty="0"/>
              <a:t>Number 26 Calculation</a:t>
            </a:r>
            <a:br>
              <a:rPr lang="en-US" dirty="0"/>
            </a:br>
            <a:r>
              <a:rPr lang="en-US" dirty="0"/>
              <a:t> </a:t>
            </a:r>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1524000" y="1524000"/>
            <a:ext cx="8222710" cy="5105400"/>
          </a:xfrm>
        </p:spPr>
        <p:txBody>
          <a:bodyPr/>
          <a:lstStyle/>
          <a:p>
            <a:r>
              <a:rPr lang="fr-FR" dirty="0"/>
              <a:t>Q = (0.785) x (D)</a:t>
            </a:r>
            <a:r>
              <a:rPr lang="fr-FR" baseline="30000" dirty="0"/>
              <a:t>2</a:t>
            </a:r>
            <a:r>
              <a:rPr lang="fr-FR" dirty="0"/>
              <a:t> x (V)</a:t>
            </a:r>
          </a:p>
          <a:p>
            <a:r>
              <a:rPr lang="fr-FR" dirty="0"/>
              <a:t>Q = 0.785 x D x D x V</a:t>
            </a:r>
          </a:p>
          <a:p>
            <a:r>
              <a:rPr lang="fr-FR" dirty="0"/>
              <a:t>18 </a:t>
            </a:r>
            <a:r>
              <a:rPr lang="fr-FR" dirty="0" err="1"/>
              <a:t>inches</a:t>
            </a:r>
            <a:r>
              <a:rPr lang="fr-FR" dirty="0"/>
              <a:t> = 1.5 </a:t>
            </a:r>
            <a:r>
              <a:rPr lang="fr-FR" dirty="0" err="1"/>
              <a:t>ft</a:t>
            </a:r>
            <a:r>
              <a:rPr lang="fr-FR" dirty="0"/>
              <a:t>.</a:t>
            </a:r>
            <a:endParaRPr lang="en-US" dirty="0"/>
          </a:p>
          <a:p>
            <a:endParaRPr lang="en-US" dirty="0"/>
          </a:p>
        </p:txBody>
      </p:sp>
      <p:sp>
        <p:nvSpPr>
          <p:cNvPr id="12" name="TextBox 11">
            <a:extLst>
              <a:ext uri="{FF2B5EF4-FFF2-40B4-BE49-F238E27FC236}">
                <a16:creationId xmlns:a16="http://schemas.microsoft.com/office/drawing/2014/main" id="{70D9F017-D0C9-4D06-98B3-169B2DCE8835}"/>
              </a:ext>
            </a:extLst>
          </p:cNvPr>
          <p:cNvSpPr txBox="1"/>
          <p:nvPr/>
        </p:nvSpPr>
        <p:spPr>
          <a:xfrm>
            <a:off x="2347299" y="3486755"/>
            <a:ext cx="1567401" cy="646331"/>
          </a:xfrm>
          <a:prstGeom prst="rect">
            <a:avLst/>
          </a:prstGeom>
          <a:noFill/>
        </p:spPr>
        <p:txBody>
          <a:bodyPr wrap="square" rtlCol="0">
            <a:spAutoFit/>
          </a:bodyPr>
          <a:lstStyle/>
          <a:p>
            <a:r>
              <a:rPr lang="en-US" sz="3600" dirty="0"/>
              <a:t>1.5 ft.</a:t>
            </a:r>
            <a:endParaRPr lang="en-US" sz="3600" u="sng" dirty="0"/>
          </a:p>
        </p:txBody>
      </p:sp>
      <p:sp>
        <p:nvSpPr>
          <p:cNvPr id="13" name="TextBox 12">
            <a:extLst>
              <a:ext uri="{FF2B5EF4-FFF2-40B4-BE49-F238E27FC236}">
                <a16:creationId xmlns:a16="http://schemas.microsoft.com/office/drawing/2014/main" id="{388773B4-6D0C-4B79-8CE8-D048FB4A9712}"/>
              </a:ext>
            </a:extLst>
          </p:cNvPr>
          <p:cNvSpPr txBox="1"/>
          <p:nvPr/>
        </p:nvSpPr>
        <p:spPr>
          <a:xfrm>
            <a:off x="668244" y="3468519"/>
            <a:ext cx="1396620" cy="646331"/>
          </a:xfrm>
          <a:prstGeom prst="rect">
            <a:avLst/>
          </a:prstGeom>
          <a:noFill/>
        </p:spPr>
        <p:txBody>
          <a:bodyPr wrap="square" rtlCol="0">
            <a:spAutoFit/>
          </a:bodyPr>
          <a:lstStyle/>
          <a:p>
            <a:r>
              <a:rPr lang="en-US" sz="3600" dirty="0"/>
              <a:t>0.785</a:t>
            </a:r>
          </a:p>
        </p:txBody>
      </p:sp>
      <p:sp>
        <p:nvSpPr>
          <p:cNvPr id="14" name="TextBox 13">
            <a:extLst>
              <a:ext uri="{FF2B5EF4-FFF2-40B4-BE49-F238E27FC236}">
                <a16:creationId xmlns:a16="http://schemas.microsoft.com/office/drawing/2014/main" id="{A0024369-C468-49F4-A344-564C09F3556B}"/>
              </a:ext>
            </a:extLst>
          </p:cNvPr>
          <p:cNvSpPr txBox="1"/>
          <p:nvPr/>
        </p:nvSpPr>
        <p:spPr>
          <a:xfrm>
            <a:off x="1971030" y="4133085"/>
            <a:ext cx="3182770" cy="646331"/>
          </a:xfrm>
          <a:prstGeom prst="rect">
            <a:avLst/>
          </a:prstGeom>
          <a:noFill/>
        </p:spPr>
        <p:txBody>
          <a:bodyPr wrap="square" rtlCol="0">
            <a:spAutoFit/>
          </a:bodyPr>
          <a:lstStyle/>
          <a:p>
            <a:r>
              <a:rPr lang="en-US" sz="3600" dirty="0"/>
              <a:t>3.71 ft</a:t>
            </a:r>
            <a:r>
              <a:rPr lang="en-US" sz="3600" baseline="30000" dirty="0"/>
              <a:t>3</a:t>
            </a:r>
            <a:r>
              <a:rPr lang="en-US" sz="3600" dirty="0"/>
              <a:t>/sec</a:t>
            </a:r>
            <a:endParaRPr lang="en-US" sz="3600" baseline="30000" dirty="0"/>
          </a:p>
        </p:txBody>
      </p:sp>
      <p:sp>
        <p:nvSpPr>
          <p:cNvPr id="16" name="TextBox 15">
            <a:extLst>
              <a:ext uri="{FF2B5EF4-FFF2-40B4-BE49-F238E27FC236}">
                <a16:creationId xmlns:a16="http://schemas.microsoft.com/office/drawing/2014/main" id="{49132294-90F6-4AAB-97C5-A0F9E2FC6272}"/>
              </a:ext>
            </a:extLst>
          </p:cNvPr>
          <p:cNvSpPr txBox="1"/>
          <p:nvPr/>
        </p:nvSpPr>
        <p:spPr>
          <a:xfrm>
            <a:off x="1524000" y="4170374"/>
            <a:ext cx="381000" cy="646331"/>
          </a:xfrm>
          <a:prstGeom prst="rect">
            <a:avLst/>
          </a:prstGeom>
          <a:noFill/>
        </p:spPr>
        <p:txBody>
          <a:bodyPr wrap="square" rtlCol="0">
            <a:spAutoFit/>
          </a:bodyPr>
          <a:lstStyle/>
          <a:p>
            <a:r>
              <a:rPr lang="en-US" sz="3600" dirty="0"/>
              <a:t>=</a:t>
            </a:r>
          </a:p>
        </p:txBody>
      </p:sp>
      <p:sp>
        <p:nvSpPr>
          <p:cNvPr id="15" name="TextBox 14">
            <a:extLst>
              <a:ext uri="{FF2B5EF4-FFF2-40B4-BE49-F238E27FC236}">
                <a16:creationId xmlns:a16="http://schemas.microsoft.com/office/drawing/2014/main" id="{B675F664-AB29-4342-AEE9-21DE01481A58}"/>
              </a:ext>
            </a:extLst>
          </p:cNvPr>
          <p:cNvSpPr txBox="1"/>
          <p:nvPr/>
        </p:nvSpPr>
        <p:spPr>
          <a:xfrm>
            <a:off x="2001801" y="3477637"/>
            <a:ext cx="381000" cy="646331"/>
          </a:xfrm>
          <a:prstGeom prst="rect">
            <a:avLst/>
          </a:prstGeom>
          <a:noFill/>
        </p:spPr>
        <p:txBody>
          <a:bodyPr wrap="square" rtlCol="0">
            <a:spAutoFit/>
          </a:bodyPr>
          <a:lstStyle/>
          <a:p>
            <a:r>
              <a:rPr lang="en-US" sz="3600" dirty="0"/>
              <a:t>x</a:t>
            </a:r>
          </a:p>
        </p:txBody>
      </p:sp>
      <p:sp>
        <p:nvSpPr>
          <p:cNvPr id="9" name="TextBox 8">
            <a:extLst>
              <a:ext uri="{FF2B5EF4-FFF2-40B4-BE49-F238E27FC236}">
                <a16:creationId xmlns:a16="http://schemas.microsoft.com/office/drawing/2014/main" id="{48D7D5BC-25CA-477F-A374-8DED258E3AA3}"/>
              </a:ext>
            </a:extLst>
          </p:cNvPr>
          <p:cNvSpPr txBox="1"/>
          <p:nvPr/>
        </p:nvSpPr>
        <p:spPr>
          <a:xfrm>
            <a:off x="3567073" y="3486755"/>
            <a:ext cx="381000" cy="646331"/>
          </a:xfrm>
          <a:prstGeom prst="rect">
            <a:avLst/>
          </a:prstGeom>
          <a:noFill/>
        </p:spPr>
        <p:txBody>
          <a:bodyPr wrap="square" rtlCol="0">
            <a:spAutoFit/>
          </a:bodyPr>
          <a:lstStyle/>
          <a:p>
            <a:r>
              <a:rPr lang="en-US" sz="3600" dirty="0"/>
              <a:t>x</a:t>
            </a:r>
          </a:p>
        </p:txBody>
      </p:sp>
      <p:sp>
        <p:nvSpPr>
          <p:cNvPr id="10" name="TextBox 9">
            <a:extLst>
              <a:ext uri="{FF2B5EF4-FFF2-40B4-BE49-F238E27FC236}">
                <a16:creationId xmlns:a16="http://schemas.microsoft.com/office/drawing/2014/main" id="{5A419A21-7EC2-4C1D-A9B2-B4DFC0FFC71A}"/>
              </a:ext>
            </a:extLst>
          </p:cNvPr>
          <p:cNvSpPr txBox="1"/>
          <p:nvPr/>
        </p:nvSpPr>
        <p:spPr>
          <a:xfrm>
            <a:off x="5524243" y="3468149"/>
            <a:ext cx="2251916" cy="646331"/>
          </a:xfrm>
          <a:prstGeom prst="rect">
            <a:avLst/>
          </a:prstGeom>
          <a:noFill/>
        </p:spPr>
        <p:txBody>
          <a:bodyPr wrap="square" rtlCol="0">
            <a:spAutoFit/>
          </a:bodyPr>
          <a:lstStyle/>
          <a:p>
            <a:r>
              <a:rPr lang="en-US" sz="3600" dirty="0"/>
              <a:t>2.1 ft./sec</a:t>
            </a:r>
            <a:endParaRPr lang="en-US" sz="3600" u="sng" dirty="0"/>
          </a:p>
        </p:txBody>
      </p:sp>
      <p:sp>
        <p:nvSpPr>
          <p:cNvPr id="11" name="TextBox 10">
            <a:extLst>
              <a:ext uri="{FF2B5EF4-FFF2-40B4-BE49-F238E27FC236}">
                <a16:creationId xmlns:a16="http://schemas.microsoft.com/office/drawing/2014/main" id="{2751813C-7367-4F81-8884-670B1E10E016}"/>
              </a:ext>
            </a:extLst>
          </p:cNvPr>
          <p:cNvSpPr txBox="1"/>
          <p:nvPr/>
        </p:nvSpPr>
        <p:spPr>
          <a:xfrm>
            <a:off x="3914700" y="3486754"/>
            <a:ext cx="1502209" cy="646331"/>
          </a:xfrm>
          <a:prstGeom prst="rect">
            <a:avLst/>
          </a:prstGeom>
          <a:noFill/>
        </p:spPr>
        <p:txBody>
          <a:bodyPr wrap="square" rtlCol="0">
            <a:spAutoFit/>
          </a:bodyPr>
          <a:lstStyle/>
          <a:p>
            <a:r>
              <a:rPr lang="en-US" sz="3600" dirty="0"/>
              <a:t>1.5 ft.</a:t>
            </a:r>
            <a:endParaRPr lang="en-US" sz="3600" u="sng" dirty="0"/>
          </a:p>
        </p:txBody>
      </p:sp>
      <p:sp>
        <p:nvSpPr>
          <p:cNvPr id="18" name="TextBox 17">
            <a:extLst>
              <a:ext uri="{FF2B5EF4-FFF2-40B4-BE49-F238E27FC236}">
                <a16:creationId xmlns:a16="http://schemas.microsoft.com/office/drawing/2014/main" id="{7EC93F4F-E2FE-4C7F-8E94-2F39EC41D2C3}"/>
              </a:ext>
            </a:extLst>
          </p:cNvPr>
          <p:cNvSpPr txBox="1"/>
          <p:nvPr/>
        </p:nvSpPr>
        <p:spPr>
          <a:xfrm>
            <a:off x="5153800" y="3486754"/>
            <a:ext cx="381000" cy="646331"/>
          </a:xfrm>
          <a:prstGeom prst="rect">
            <a:avLst/>
          </a:prstGeom>
          <a:noFill/>
        </p:spPr>
        <p:txBody>
          <a:bodyPr wrap="square" rtlCol="0">
            <a:spAutoFit/>
          </a:bodyPr>
          <a:lstStyle/>
          <a:p>
            <a:r>
              <a:rPr lang="en-US" sz="3600" dirty="0"/>
              <a:t>x</a:t>
            </a:r>
          </a:p>
        </p:txBody>
      </p:sp>
    </p:spTree>
    <p:extLst>
      <p:ext uri="{BB962C8B-B14F-4D97-AF65-F5344CB8AC3E}">
        <p14:creationId xmlns:p14="http://schemas.microsoft.com/office/powerpoint/2010/main" val="2421595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6" grpId="0"/>
      <p:bldP spid="15" grpId="0"/>
      <p:bldP spid="9" grpId="0"/>
      <p:bldP spid="10" grpId="0"/>
      <p:bldP spid="11" grpId="0"/>
      <p:bldP spid="18"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295400" y="762000"/>
            <a:ext cx="8458200" cy="2286000"/>
          </a:xfrm>
        </p:spPr>
        <p:txBody>
          <a:bodyPr/>
          <a:lstStyle/>
          <a:p>
            <a:pPr algn="l"/>
            <a:r>
              <a:rPr lang="en-US" sz="3600" dirty="0"/>
              <a:t>27.	A 24-inch pipe is flowing full at a velocity of 1.1 feet per second.  Determine the flow rate in gallons per minute.</a:t>
            </a:r>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685800" y="3143655"/>
            <a:ext cx="8222710" cy="5105400"/>
          </a:xfrm>
        </p:spPr>
        <p:txBody>
          <a:bodyPr/>
          <a:lstStyle/>
          <a:p>
            <a:r>
              <a:rPr lang="en-US" dirty="0"/>
              <a:t>Find the correct formula (Page 5)</a:t>
            </a:r>
          </a:p>
          <a:p>
            <a:r>
              <a:rPr lang="fr-FR" dirty="0"/>
              <a:t>Q = (0.785) x (D)</a:t>
            </a:r>
            <a:r>
              <a:rPr lang="fr-FR" baseline="30000" dirty="0"/>
              <a:t>2</a:t>
            </a:r>
            <a:r>
              <a:rPr lang="fr-FR" dirty="0"/>
              <a:t> x (V)</a:t>
            </a:r>
            <a:endParaRPr lang="en-US" dirty="0"/>
          </a:p>
          <a:p>
            <a:pPr marL="0" indent="0">
              <a:buNone/>
            </a:pPr>
            <a:endParaRPr lang="en-US" dirty="0"/>
          </a:p>
        </p:txBody>
      </p:sp>
      <p:pic>
        <p:nvPicPr>
          <p:cNvPr id="4" name="Picture 3">
            <a:extLst>
              <a:ext uri="{FF2B5EF4-FFF2-40B4-BE49-F238E27FC236}">
                <a16:creationId xmlns:a16="http://schemas.microsoft.com/office/drawing/2014/main" id="{2B429D37-F943-4F5B-8019-94DCBEE6B344}"/>
              </a:ext>
            </a:extLst>
          </p:cNvPr>
          <p:cNvPicPr>
            <a:picLocks noChangeAspect="1"/>
          </p:cNvPicPr>
          <p:nvPr/>
        </p:nvPicPr>
        <p:blipFill>
          <a:blip r:embed="rId2"/>
          <a:stretch>
            <a:fillRect/>
          </a:stretch>
        </p:blipFill>
        <p:spPr>
          <a:xfrm>
            <a:off x="4406874" y="4315748"/>
            <a:ext cx="4487045" cy="2542252"/>
          </a:xfrm>
          <a:prstGeom prst="rect">
            <a:avLst/>
          </a:prstGeom>
        </p:spPr>
      </p:pic>
    </p:spTree>
    <p:extLst>
      <p:ext uri="{BB962C8B-B14F-4D97-AF65-F5344CB8AC3E}">
        <p14:creationId xmlns:p14="http://schemas.microsoft.com/office/powerpoint/2010/main" val="2122228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385345" y="786853"/>
            <a:ext cx="8298910" cy="579438"/>
          </a:xfrm>
        </p:spPr>
        <p:txBody>
          <a:bodyPr/>
          <a:lstStyle/>
          <a:p>
            <a:pPr algn="l"/>
            <a:r>
              <a:rPr lang="en-US" dirty="0"/>
              <a:t>Number 27 Calculation</a:t>
            </a:r>
            <a:br>
              <a:rPr lang="en-US" dirty="0"/>
            </a:br>
            <a:r>
              <a:rPr lang="en-US" dirty="0"/>
              <a:t> </a:t>
            </a:r>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1385345" y="1580385"/>
            <a:ext cx="8222710" cy="5105400"/>
          </a:xfrm>
        </p:spPr>
        <p:txBody>
          <a:bodyPr/>
          <a:lstStyle/>
          <a:p>
            <a:r>
              <a:rPr lang="fr-FR" dirty="0"/>
              <a:t>Q = (0.785) x (D)</a:t>
            </a:r>
            <a:r>
              <a:rPr lang="fr-FR" baseline="30000" dirty="0"/>
              <a:t>2 </a:t>
            </a:r>
            <a:r>
              <a:rPr lang="fr-FR" dirty="0"/>
              <a:t>x (V)</a:t>
            </a:r>
          </a:p>
          <a:p>
            <a:r>
              <a:rPr lang="fr-FR" dirty="0"/>
              <a:t>Q = 0.785 x D x D x V</a:t>
            </a:r>
          </a:p>
          <a:p>
            <a:r>
              <a:rPr lang="fr-FR" dirty="0"/>
              <a:t>24 </a:t>
            </a:r>
            <a:r>
              <a:rPr lang="fr-FR" dirty="0" err="1"/>
              <a:t>inches</a:t>
            </a:r>
            <a:r>
              <a:rPr lang="fr-FR" dirty="0"/>
              <a:t> = 2 </a:t>
            </a:r>
            <a:r>
              <a:rPr lang="fr-FR" dirty="0" err="1"/>
              <a:t>ft</a:t>
            </a:r>
            <a:r>
              <a:rPr lang="fr-FR" dirty="0"/>
              <a:t>.</a:t>
            </a:r>
            <a:endParaRPr lang="en-US" dirty="0"/>
          </a:p>
          <a:p>
            <a:endParaRPr lang="en-US" dirty="0"/>
          </a:p>
        </p:txBody>
      </p:sp>
      <p:sp>
        <p:nvSpPr>
          <p:cNvPr id="12" name="TextBox 11">
            <a:extLst>
              <a:ext uri="{FF2B5EF4-FFF2-40B4-BE49-F238E27FC236}">
                <a16:creationId xmlns:a16="http://schemas.microsoft.com/office/drawing/2014/main" id="{70D9F017-D0C9-4D06-98B3-169B2DCE8835}"/>
              </a:ext>
            </a:extLst>
          </p:cNvPr>
          <p:cNvSpPr txBox="1"/>
          <p:nvPr/>
        </p:nvSpPr>
        <p:spPr>
          <a:xfrm>
            <a:off x="2520263" y="3486754"/>
            <a:ext cx="1567401" cy="646331"/>
          </a:xfrm>
          <a:prstGeom prst="rect">
            <a:avLst/>
          </a:prstGeom>
          <a:noFill/>
        </p:spPr>
        <p:txBody>
          <a:bodyPr wrap="square" rtlCol="0">
            <a:spAutoFit/>
          </a:bodyPr>
          <a:lstStyle/>
          <a:p>
            <a:r>
              <a:rPr lang="en-US" sz="3600" dirty="0"/>
              <a:t>2 ft.</a:t>
            </a:r>
            <a:endParaRPr lang="en-US" sz="3600" u="sng" dirty="0"/>
          </a:p>
        </p:txBody>
      </p:sp>
      <p:sp>
        <p:nvSpPr>
          <p:cNvPr id="13" name="TextBox 12">
            <a:extLst>
              <a:ext uri="{FF2B5EF4-FFF2-40B4-BE49-F238E27FC236}">
                <a16:creationId xmlns:a16="http://schemas.microsoft.com/office/drawing/2014/main" id="{388773B4-6D0C-4B79-8CE8-D048FB4A9712}"/>
              </a:ext>
            </a:extLst>
          </p:cNvPr>
          <p:cNvSpPr txBox="1"/>
          <p:nvPr/>
        </p:nvSpPr>
        <p:spPr>
          <a:xfrm>
            <a:off x="668244" y="3468519"/>
            <a:ext cx="1396620" cy="646331"/>
          </a:xfrm>
          <a:prstGeom prst="rect">
            <a:avLst/>
          </a:prstGeom>
          <a:noFill/>
        </p:spPr>
        <p:txBody>
          <a:bodyPr wrap="square" rtlCol="0">
            <a:spAutoFit/>
          </a:bodyPr>
          <a:lstStyle/>
          <a:p>
            <a:r>
              <a:rPr lang="en-US" sz="3600" dirty="0"/>
              <a:t>0.785</a:t>
            </a:r>
          </a:p>
        </p:txBody>
      </p:sp>
      <p:sp>
        <p:nvSpPr>
          <p:cNvPr id="14" name="TextBox 13">
            <a:extLst>
              <a:ext uri="{FF2B5EF4-FFF2-40B4-BE49-F238E27FC236}">
                <a16:creationId xmlns:a16="http://schemas.microsoft.com/office/drawing/2014/main" id="{A0024369-C468-49F4-A344-564C09F3556B}"/>
              </a:ext>
            </a:extLst>
          </p:cNvPr>
          <p:cNvSpPr txBox="1"/>
          <p:nvPr/>
        </p:nvSpPr>
        <p:spPr>
          <a:xfrm>
            <a:off x="1971030" y="4133085"/>
            <a:ext cx="2829570" cy="646331"/>
          </a:xfrm>
          <a:prstGeom prst="rect">
            <a:avLst/>
          </a:prstGeom>
          <a:noFill/>
        </p:spPr>
        <p:txBody>
          <a:bodyPr wrap="square" rtlCol="0">
            <a:spAutoFit/>
          </a:bodyPr>
          <a:lstStyle/>
          <a:p>
            <a:r>
              <a:rPr lang="en-US" sz="3600" dirty="0"/>
              <a:t>3.45 ft</a:t>
            </a:r>
            <a:r>
              <a:rPr lang="en-US" sz="3600" baseline="30000" dirty="0"/>
              <a:t>3</a:t>
            </a:r>
            <a:r>
              <a:rPr lang="en-US" sz="3600" dirty="0"/>
              <a:t>/sec</a:t>
            </a:r>
            <a:endParaRPr lang="en-US" sz="3600" baseline="30000" dirty="0"/>
          </a:p>
        </p:txBody>
      </p:sp>
      <p:sp>
        <p:nvSpPr>
          <p:cNvPr id="16" name="TextBox 15">
            <a:extLst>
              <a:ext uri="{FF2B5EF4-FFF2-40B4-BE49-F238E27FC236}">
                <a16:creationId xmlns:a16="http://schemas.microsoft.com/office/drawing/2014/main" id="{49132294-90F6-4AAB-97C5-A0F9E2FC6272}"/>
              </a:ext>
            </a:extLst>
          </p:cNvPr>
          <p:cNvSpPr txBox="1"/>
          <p:nvPr/>
        </p:nvSpPr>
        <p:spPr>
          <a:xfrm>
            <a:off x="1524000" y="4170374"/>
            <a:ext cx="381000" cy="646331"/>
          </a:xfrm>
          <a:prstGeom prst="rect">
            <a:avLst/>
          </a:prstGeom>
          <a:noFill/>
        </p:spPr>
        <p:txBody>
          <a:bodyPr wrap="square" rtlCol="0">
            <a:spAutoFit/>
          </a:bodyPr>
          <a:lstStyle/>
          <a:p>
            <a:r>
              <a:rPr lang="en-US" sz="3600" dirty="0"/>
              <a:t>=</a:t>
            </a:r>
          </a:p>
        </p:txBody>
      </p:sp>
      <p:sp>
        <p:nvSpPr>
          <p:cNvPr id="15" name="TextBox 14">
            <a:extLst>
              <a:ext uri="{FF2B5EF4-FFF2-40B4-BE49-F238E27FC236}">
                <a16:creationId xmlns:a16="http://schemas.microsoft.com/office/drawing/2014/main" id="{B675F664-AB29-4342-AEE9-21DE01481A58}"/>
              </a:ext>
            </a:extLst>
          </p:cNvPr>
          <p:cNvSpPr txBox="1"/>
          <p:nvPr/>
        </p:nvSpPr>
        <p:spPr>
          <a:xfrm>
            <a:off x="2001801" y="3477637"/>
            <a:ext cx="381000" cy="646331"/>
          </a:xfrm>
          <a:prstGeom prst="rect">
            <a:avLst/>
          </a:prstGeom>
          <a:noFill/>
        </p:spPr>
        <p:txBody>
          <a:bodyPr wrap="square" rtlCol="0">
            <a:spAutoFit/>
          </a:bodyPr>
          <a:lstStyle/>
          <a:p>
            <a:r>
              <a:rPr lang="en-US" sz="3600" dirty="0"/>
              <a:t>x</a:t>
            </a:r>
          </a:p>
        </p:txBody>
      </p:sp>
      <p:sp>
        <p:nvSpPr>
          <p:cNvPr id="9" name="TextBox 8">
            <a:extLst>
              <a:ext uri="{FF2B5EF4-FFF2-40B4-BE49-F238E27FC236}">
                <a16:creationId xmlns:a16="http://schemas.microsoft.com/office/drawing/2014/main" id="{48D7D5BC-25CA-477F-A374-8DED258E3AA3}"/>
              </a:ext>
            </a:extLst>
          </p:cNvPr>
          <p:cNvSpPr txBox="1"/>
          <p:nvPr/>
        </p:nvSpPr>
        <p:spPr>
          <a:xfrm>
            <a:off x="3567073" y="3486755"/>
            <a:ext cx="381000" cy="646331"/>
          </a:xfrm>
          <a:prstGeom prst="rect">
            <a:avLst/>
          </a:prstGeom>
          <a:noFill/>
        </p:spPr>
        <p:txBody>
          <a:bodyPr wrap="square" rtlCol="0">
            <a:spAutoFit/>
          </a:bodyPr>
          <a:lstStyle/>
          <a:p>
            <a:r>
              <a:rPr lang="en-US" sz="3600" dirty="0"/>
              <a:t>x</a:t>
            </a:r>
          </a:p>
        </p:txBody>
      </p:sp>
      <p:sp>
        <p:nvSpPr>
          <p:cNvPr id="10" name="TextBox 9">
            <a:extLst>
              <a:ext uri="{FF2B5EF4-FFF2-40B4-BE49-F238E27FC236}">
                <a16:creationId xmlns:a16="http://schemas.microsoft.com/office/drawing/2014/main" id="{5A419A21-7EC2-4C1D-A9B2-B4DFC0FFC71A}"/>
              </a:ext>
            </a:extLst>
          </p:cNvPr>
          <p:cNvSpPr txBox="1"/>
          <p:nvPr/>
        </p:nvSpPr>
        <p:spPr>
          <a:xfrm>
            <a:off x="5523451" y="3492226"/>
            <a:ext cx="2251916" cy="646331"/>
          </a:xfrm>
          <a:prstGeom prst="rect">
            <a:avLst/>
          </a:prstGeom>
          <a:noFill/>
        </p:spPr>
        <p:txBody>
          <a:bodyPr wrap="square" rtlCol="0">
            <a:spAutoFit/>
          </a:bodyPr>
          <a:lstStyle/>
          <a:p>
            <a:r>
              <a:rPr lang="en-US" sz="3600" dirty="0"/>
              <a:t>1.1 ft./sec</a:t>
            </a:r>
            <a:endParaRPr lang="en-US" sz="3600" u="sng" dirty="0"/>
          </a:p>
        </p:txBody>
      </p:sp>
      <p:sp>
        <p:nvSpPr>
          <p:cNvPr id="11" name="TextBox 10">
            <a:extLst>
              <a:ext uri="{FF2B5EF4-FFF2-40B4-BE49-F238E27FC236}">
                <a16:creationId xmlns:a16="http://schemas.microsoft.com/office/drawing/2014/main" id="{2751813C-7367-4F81-8884-670B1E10E016}"/>
              </a:ext>
            </a:extLst>
          </p:cNvPr>
          <p:cNvSpPr txBox="1"/>
          <p:nvPr/>
        </p:nvSpPr>
        <p:spPr>
          <a:xfrm>
            <a:off x="4123730" y="3486754"/>
            <a:ext cx="1502209" cy="646331"/>
          </a:xfrm>
          <a:prstGeom prst="rect">
            <a:avLst/>
          </a:prstGeom>
          <a:noFill/>
        </p:spPr>
        <p:txBody>
          <a:bodyPr wrap="square" rtlCol="0">
            <a:spAutoFit/>
          </a:bodyPr>
          <a:lstStyle/>
          <a:p>
            <a:r>
              <a:rPr lang="en-US" sz="3600" dirty="0"/>
              <a:t>2 ft.</a:t>
            </a:r>
            <a:endParaRPr lang="en-US" sz="3600" u="sng" dirty="0"/>
          </a:p>
        </p:txBody>
      </p:sp>
      <p:sp>
        <p:nvSpPr>
          <p:cNvPr id="18" name="TextBox 17">
            <a:extLst>
              <a:ext uri="{FF2B5EF4-FFF2-40B4-BE49-F238E27FC236}">
                <a16:creationId xmlns:a16="http://schemas.microsoft.com/office/drawing/2014/main" id="{7EC93F4F-E2FE-4C7F-8E94-2F39EC41D2C3}"/>
              </a:ext>
            </a:extLst>
          </p:cNvPr>
          <p:cNvSpPr txBox="1"/>
          <p:nvPr/>
        </p:nvSpPr>
        <p:spPr>
          <a:xfrm>
            <a:off x="5153800" y="3486754"/>
            <a:ext cx="381000" cy="646331"/>
          </a:xfrm>
          <a:prstGeom prst="rect">
            <a:avLst/>
          </a:prstGeom>
          <a:noFill/>
        </p:spPr>
        <p:txBody>
          <a:bodyPr wrap="square" rtlCol="0">
            <a:spAutoFit/>
          </a:bodyPr>
          <a:lstStyle/>
          <a:p>
            <a:r>
              <a:rPr lang="en-US" sz="3600" dirty="0"/>
              <a:t>x</a:t>
            </a:r>
          </a:p>
        </p:txBody>
      </p:sp>
      <p:sp>
        <p:nvSpPr>
          <p:cNvPr id="17" name="TextBox 16">
            <a:extLst>
              <a:ext uri="{FF2B5EF4-FFF2-40B4-BE49-F238E27FC236}">
                <a16:creationId xmlns:a16="http://schemas.microsoft.com/office/drawing/2014/main" id="{9BB570AE-B159-445D-BD46-AA58EE9A2519}"/>
              </a:ext>
            </a:extLst>
          </p:cNvPr>
          <p:cNvSpPr txBox="1"/>
          <p:nvPr/>
        </p:nvSpPr>
        <p:spPr>
          <a:xfrm>
            <a:off x="845090" y="5011170"/>
            <a:ext cx="2829570" cy="1200329"/>
          </a:xfrm>
          <a:prstGeom prst="rect">
            <a:avLst/>
          </a:prstGeom>
          <a:noFill/>
        </p:spPr>
        <p:txBody>
          <a:bodyPr wrap="square" rtlCol="0">
            <a:spAutoFit/>
          </a:bodyPr>
          <a:lstStyle/>
          <a:p>
            <a:r>
              <a:rPr lang="en-US" sz="3600" u="sng" dirty="0"/>
              <a:t>3.45 ft</a:t>
            </a:r>
            <a:r>
              <a:rPr lang="en-US" sz="3600" u="sng" baseline="30000" dirty="0"/>
              <a:t>3</a:t>
            </a:r>
            <a:r>
              <a:rPr lang="en-US" sz="3600" u="sng" dirty="0"/>
              <a:t>/sec</a:t>
            </a:r>
            <a:br>
              <a:rPr lang="en-US" sz="3600" dirty="0"/>
            </a:br>
            <a:r>
              <a:rPr lang="en-US" sz="3600" dirty="0"/>
              <a:t>         1</a:t>
            </a:r>
            <a:endParaRPr lang="en-US" sz="3600" u="sng" baseline="30000" dirty="0"/>
          </a:p>
        </p:txBody>
      </p:sp>
      <p:sp>
        <p:nvSpPr>
          <p:cNvPr id="20" name="TextBox 19">
            <a:extLst>
              <a:ext uri="{FF2B5EF4-FFF2-40B4-BE49-F238E27FC236}">
                <a16:creationId xmlns:a16="http://schemas.microsoft.com/office/drawing/2014/main" id="{B7907515-37A5-4E18-9339-5E84067F037F}"/>
              </a:ext>
            </a:extLst>
          </p:cNvPr>
          <p:cNvSpPr txBox="1"/>
          <p:nvPr/>
        </p:nvSpPr>
        <p:spPr>
          <a:xfrm>
            <a:off x="3389868" y="5169761"/>
            <a:ext cx="381000" cy="646331"/>
          </a:xfrm>
          <a:prstGeom prst="rect">
            <a:avLst/>
          </a:prstGeom>
          <a:noFill/>
        </p:spPr>
        <p:txBody>
          <a:bodyPr wrap="square" rtlCol="0">
            <a:spAutoFit/>
          </a:bodyPr>
          <a:lstStyle/>
          <a:p>
            <a:r>
              <a:rPr lang="en-US" sz="3600" dirty="0"/>
              <a:t>x</a:t>
            </a:r>
          </a:p>
        </p:txBody>
      </p:sp>
      <p:sp>
        <p:nvSpPr>
          <p:cNvPr id="21" name="TextBox 20">
            <a:extLst>
              <a:ext uri="{FF2B5EF4-FFF2-40B4-BE49-F238E27FC236}">
                <a16:creationId xmlns:a16="http://schemas.microsoft.com/office/drawing/2014/main" id="{AEE389CF-2568-41DA-9F91-EDB994CFB57C}"/>
              </a:ext>
            </a:extLst>
          </p:cNvPr>
          <p:cNvSpPr txBox="1"/>
          <p:nvPr/>
        </p:nvSpPr>
        <p:spPr>
          <a:xfrm>
            <a:off x="3770868" y="5011170"/>
            <a:ext cx="2829570" cy="1569660"/>
          </a:xfrm>
          <a:prstGeom prst="rect">
            <a:avLst/>
          </a:prstGeom>
          <a:noFill/>
        </p:spPr>
        <p:txBody>
          <a:bodyPr wrap="square" rtlCol="0">
            <a:spAutoFit/>
          </a:bodyPr>
          <a:lstStyle/>
          <a:p>
            <a:r>
              <a:rPr lang="en-US" sz="3600" u="sng" dirty="0"/>
              <a:t>  449 </a:t>
            </a:r>
            <a:r>
              <a:rPr lang="en-US" sz="3600" u="sng" dirty="0" err="1"/>
              <a:t>gpm</a:t>
            </a:r>
            <a:r>
              <a:rPr lang="en-US" sz="2800" u="sng" dirty="0"/>
              <a:t>__</a:t>
            </a:r>
            <a:br>
              <a:rPr lang="en-US" sz="3600" dirty="0"/>
            </a:br>
            <a:r>
              <a:rPr lang="en-US" sz="3600" dirty="0"/>
              <a:t>   1 ft</a:t>
            </a:r>
            <a:r>
              <a:rPr lang="en-US" sz="3600" baseline="30000" dirty="0"/>
              <a:t>3</a:t>
            </a:r>
            <a:r>
              <a:rPr lang="en-US" sz="3600" dirty="0"/>
              <a:t>/sec</a:t>
            </a:r>
            <a:br>
              <a:rPr lang="en-US" sz="3600" dirty="0"/>
            </a:br>
            <a:endParaRPr lang="en-US" sz="3600" u="sng" baseline="30000" dirty="0"/>
          </a:p>
        </p:txBody>
      </p:sp>
      <p:cxnSp>
        <p:nvCxnSpPr>
          <p:cNvPr id="5" name="Straight Connector 4">
            <a:extLst>
              <a:ext uri="{FF2B5EF4-FFF2-40B4-BE49-F238E27FC236}">
                <a16:creationId xmlns:a16="http://schemas.microsoft.com/office/drawing/2014/main" id="{118E0854-8032-4732-A8D4-55AE563DD224}"/>
              </a:ext>
            </a:extLst>
          </p:cNvPr>
          <p:cNvCxnSpPr/>
          <p:nvPr/>
        </p:nvCxnSpPr>
        <p:spPr>
          <a:xfrm flipV="1">
            <a:off x="1886660" y="5257800"/>
            <a:ext cx="1499155" cy="167947"/>
          </a:xfrm>
          <a:prstGeom prst="line">
            <a:avLst/>
          </a:prstGeom>
        </p:spPr>
        <p:style>
          <a:lnRef idx="2">
            <a:schemeClr val="dk1"/>
          </a:lnRef>
          <a:fillRef idx="0">
            <a:schemeClr val="dk1"/>
          </a:fillRef>
          <a:effectRef idx="1">
            <a:schemeClr val="dk1"/>
          </a:effectRef>
          <a:fontRef idx="minor">
            <a:schemeClr val="tx1"/>
          </a:fontRef>
        </p:style>
      </p:cxnSp>
      <p:cxnSp>
        <p:nvCxnSpPr>
          <p:cNvPr id="23" name="Straight Connector 22">
            <a:extLst>
              <a:ext uri="{FF2B5EF4-FFF2-40B4-BE49-F238E27FC236}">
                <a16:creationId xmlns:a16="http://schemas.microsoft.com/office/drawing/2014/main" id="{E37C7E69-7585-49B3-AA7D-B6B708138A80}"/>
              </a:ext>
            </a:extLst>
          </p:cNvPr>
          <p:cNvCxnSpPr/>
          <p:nvPr/>
        </p:nvCxnSpPr>
        <p:spPr>
          <a:xfrm flipV="1">
            <a:off x="4500727" y="5774258"/>
            <a:ext cx="1499155" cy="167947"/>
          </a:xfrm>
          <a:prstGeom prst="line">
            <a:avLst/>
          </a:prstGeom>
        </p:spPr>
        <p:style>
          <a:lnRef idx="2">
            <a:schemeClr val="dk1"/>
          </a:lnRef>
          <a:fillRef idx="0">
            <a:schemeClr val="dk1"/>
          </a:fillRef>
          <a:effectRef idx="1">
            <a:schemeClr val="dk1"/>
          </a:effectRef>
          <a:fontRef idx="minor">
            <a:schemeClr val="tx1"/>
          </a:fontRef>
        </p:style>
      </p:cxnSp>
      <p:sp>
        <p:nvSpPr>
          <p:cNvPr id="24" name="TextBox 23">
            <a:extLst>
              <a:ext uri="{FF2B5EF4-FFF2-40B4-BE49-F238E27FC236}">
                <a16:creationId xmlns:a16="http://schemas.microsoft.com/office/drawing/2014/main" id="{A068A2A4-87A1-4CB8-BB44-F66E53FA6DE4}"/>
              </a:ext>
            </a:extLst>
          </p:cNvPr>
          <p:cNvSpPr txBox="1"/>
          <p:nvPr/>
        </p:nvSpPr>
        <p:spPr>
          <a:xfrm>
            <a:off x="6311593" y="5257800"/>
            <a:ext cx="381000" cy="646331"/>
          </a:xfrm>
          <a:prstGeom prst="rect">
            <a:avLst/>
          </a:prstGeom>
          <a:noFill/>
        </p:spPr>
        <p:txBody>
          <a:bodyPr wrap="square" rtlCol="0">
            <a:spAutoFit/>
          </a:bodyPr>
          <a:lstStyle/>
          <a:p>
            <a:r>
              <a:rPr lang="en-US" sz="3600" dirty="0"/>
              <a:t>=</a:t>
            </a:r>
          </a:p>
        </p:txBody>
      </p:sp>
      <p:sp>
        <p:nvSpPr>
          <p:cNvPr id="25" name="TextBox 24">
            <a:extLst>
              <a:ext uri="{FF2B5EF4-FFF2-40B4-BE49-F238E27FC236}">
                <a16:creationId xmlns:a16="http://schemas.microsoft.com/office/drawing/2014/main" id="{4033F2B5-06B9-44FD-8B28-876AA2D699C3}"/>
              </a:ext>
            </a:extLst>
          </p:cNvPr>
          <p:cNvSpPr txBox="1"/>
          <p:nvPr/>
        </p:nvSpPr>
        <p:spPr>
          <a:xfrm>
            <a:off x="6668864" y="5215060"/>
            <a:ext cx="2829570" cy="646331"/>
          </a:xfrm>
          <a:prstGeom prst="rect">
            <a:avLst/>
          </a:prstGeom>
          <a:noFill/>
        </p:spPr>
        <p:txBody>
          <a:bodyPr wrap="square" rtlCol="0">
            <a:spAutoFit/>
          </a:bodyPr>
          <a:lstStyle/>
          <a:p>
            <a:r>
              <a:rPr lang="en-US" sz="3600" dirty="0"/>
              <a:t>1,549 </a:t>
            </a:r>
            <a:r>
              <a:rPr lang="en-US" sz="3600" dirty="0" err="1"/>
              <a:t>gpm</a:t>
            </a:r>
            <a:endParaRPr lang="en-US" sz="3600" baseline="30000" dirty="0"/>
          </a:p>
        </p:txBody>
      </p:sp>
    </p:spTree>
    <p:extLst>
      <p:ext uri="{BB962C8B-B14F-4D97-AF65-F5344CB8AC3E}">
        <p14:creationId xmlns:p14="http://schemas.microsoft.com/office/powerpoint/2010/main" val="4197521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7"/>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0"/>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21"/>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5"/>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23"/>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24"/>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6" grpId="0"/>
      <p:bldP spid="15" grpId="0"/>
      <p:bldP spid="9" grpId="0"/>
      <p:bldP spid="10" grpId="0"/>
      <p:bldP spid="11" grpId="0"/>
      <p:bldP spid="18" grpId="0"/>
      <p:bldP spid="17" grpId="0"/>
      <p:bldP spid="20" grpId="0"/>
      <p:bldP spid="21" grpId="0"/>
      <p:bldP spid="24" grpId="0"/>
      <p:bldP spid="25"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295400" y="685800"/>
            <a:ext cx="8458200" cy="2286000"/>
          </a:xfrm>
        </p:spPr>
        <p:txBody>
          <a:bodyPr/>
          <a:lstStyle/>
          <a:p>
            <a:pPr algn="l"/>
            <a:r>
              <a:rPr lang="en-US" sz="3600" dirty="0"/>
              <a:t>28.	Determine the detention time, in hours, for a rectangular clarifier that is 68 feet in length, 27 feet in width, and  18 feet in depth, if the flow into the clarifier is 2.6 MGD.</a:t>
            </a:r>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685800" y="3962400"/>
            <a:ext cx="8222710" cy="5105400"/>
          </a:xfrm>
        </p:spPr>
        <p:txBody>
          <a:bodyPr/>
          <a:lstStyle/>
          <a:p>
            <a:r>
              <a:rPr lang="en-US" dirty="0"/>
              <a:t>Find the correct formula (Page 11)</a:t>
            </a:r>
          </a:p>
          <a:p>
            <a:pPr marL="0" indent="0">
              <a:buNone/>
            </a:pPr>
            <a:endParaRPr lang="en-US" dirty="0"/>
          </a:p>
          <a:p>
            <a:pPr marL="0" indent="0">
              <a:buNone/>
            </a:pPr>
            <a:endParaRPr lang="en-US" dirty="0"/>
          </a:p>
        </p:txBody>
      </p:sp>
      <p:pic>
        <p:nvPicPr>
          <p:cNvPr id="4" name="Picture 3">
            <a:extLst>
              <a:ext uri="{FF2B5EF4-FFF2-40B4-BE49-F238E27FC236}">
                <a16:creationId xmlns:a16="http://schemas.microsoft.com/office/drawing/2014/main" id="{F169F6B0-6AA1-4066-A9D9-47875938E8BB}"/>
              </a:ext>
            </a:extLst>
          </p:cNvPr>
          <p:cNvPicPr>
            <a:picLocks noChangeAspect="1"/>
          </p:cNvPicPr>
          <p:nvPr/>
        </p:nvPicPr>
        <p:blipFill>
          <a:blip r:embed="rId2"/>
          <a:stretch>
            <a:fillRect/>
          </a:stretch>
        </p:blipFill>
        <p:spPr>
          <a:xfrm>
            <a:off x="990600" y="4724400"/>
            <a:ext cx="5189456" cy="1371600"/>
          </a:xfrm>
          <a:prstGeom prst="rect">
            <a:avLst/>
          </a:prstGeom>
        </p:spPr>
      </p:pic>
    </p:spTree>
    <p:extLst>
      <p:ext uri="{BB962C8B-B14F-4D97-AF65-F5344CB8AC3E}">
        <p14:creationId xmlns:p14="http://schemas.microsoft.com/office/powerpoint/2010/main" val="2539406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365263" y="834828"/>
            <a:ext cx="8298910" cy="579438"/>
          </a:xfrm>
        </p:spPr>
        <p:txBody>
          <a:bodyPr/>
          <a:lstStyle/>
          <a:p>
            <a:pPr algn="l"/>
            <a:r>
              <a:rPr lang="en-US" dirty="0"/>
              <a:t>Number 28 Calculation</a:t>
            </a:r>
            <a:br>
              <a:rPr lang="en-US" dirty="0"/>
            </a:br>
            <a:r>
              <a:rPr lang="en-US" dirty="0"/>
              <a:t> </a:t>
            </a:r>
          </a:p>
        </p:txBody>
      </p:sp>
      <p:pic>
        <p:nvPicPr>
          <p:cNvPr id="17" name="Content Placeholder 16">
            <a:extLst>
              <a:ext uri="{FF2B5EF4-FFF2-40B4-BE49-F238E27FC236}">
                <a16:creationId xmlns:a16="http://schemas.microsoft.com/office/drawing/2014/main" id="{9B7B86D3-3C64-4FAF-98D7-012B3913FAD6}"/>
              </a:ext>
            </a:extLst>
          </p:cNvPr>
          <p:cNvPicPr>
            <a:picLocks noGrp="1" noChangeAspect="1"/>
          </p:cNvPicPr>
          <p:nvPr>
            <p:ph idx="1"/>
          </p:nvPr>
        </p:nvPicPr>
        <p:blipFill>
          <a:blip r:embed="rId2"/>
          <a:stretch>
            <a:fillRect/>
          </a:stretch>
        </p:blipFill>
        <p:spPr>
          <a:xfrm>
            <a:off x="1587472" y="1596613"/>
            <a:ext cx="5470926" cy="1445994"/>
          </a:xfrm>
          <a:prstGeom prst="rect">
            <a:avLst/>
          </a:prstGeom>
        </p:spPr>
      </p:pic>
      <p:sp>
        <p:nvSpPr>
          <p:cNvPr id="12" name="TextBox 11">
            <a:extLst>
              <a:ext uri="{FF2B5EF4-FFF2-40B4-BE49-F238E27FC236}">
                <a16:creationId xmlns:a16="http://schemas.microsoft.com/office/drawing/2014/main" id="{70D9F017-D0C9-4D06-98B3-169B2DCE8835}"/>
              </a:ext>
            </a:extLst>
          </p:cNvPr>
          <p:cNvSpPr txBox="1"/>
          <p:nvPr/>
        </p:nvSpPr>
        <p:spPr>
          <a:xfrm>
            <a:off x="2190173" y="3048079"/>
            <a:ext cx="1214798" cy="646331"/>
          </a:xfrm>
          <a:prstGeom prst="rect">
            <a:avLst/>
          </a:prstGeom>
          <a:noFill/>
        </p:spPr>
        <p:txBody>
          <a:bodyPr wrap="square" rtlCol="0">
            <a:spAutoFit/>
          </a:bodyPr>
          <a:lstStyle/>
          <a:p>
            <a:r>
              <a:rPr lang="en-US" sz="3600" dirty="0"/>
              <a:t>27 ft.</a:t>
            </a:r>
            <a:endParaRPr lang="en-US" sz="3600" u="sng" dirty="0"/>
          </a:p>
        </p:txBody>
      </p:sp>
      <p:sp>
        <p:nvSpPr>
          <p:cNvPr id="13" name="TextBox 12">
            <a:extLst>
              <a:ext uri="{FF2B5EF4-FFF2-40B4-BE49-F238E27FC236}">
                <a16:creationId xmlns:a16="http://schemas.microsoft.com/office/drawing/2014/main" id="{388773B4-6D0C-4B79-8CE8-D048FB4A9712}"/>
              </a:ext>
            </a:extLst>
          </p:cNvPr>
          <p:cNvSpPr txBox="1"/>
          <p:nvPr/>
        </p:nvSpPr>
        <p:spPr>
          <a:xfrm>
            <a:off x="706194" y="3057197"/>
            <a:ext cx="1122606" cy="646331"/>
          </a:xfrm>
          <a:prstGeom prst="rect">
            <a:avLst/>
          </a:prstGeom>
          <a:noFill/>
        </p:spPr>
        <p:txBody>
          <a:bodyPr wrap="square" rtlCol="0">
            <a:spAutoFit/>
          </a:bodyPr>
          <a:lstStyle/>
          <a:p>
            <a:r>
              <a:rPr lang="en-US" sz="3600" dirty="0"/>
              <a:t>68 ft</a:t>
            </a:r>
          </a:p>
        </p:txBody>
      </p:sp>
      <p:sp>
        <p:nvSpPr>
          <p:cNvPr id="14" name="TextBox 13">
            <a:extLst>
              <a:ext uri="{FF2B5EF4-FFF2-40B4-BE49-F238E27FC236}">
                <a16:creationId xmlns:a16="http://schemas.microsoft.com/office/drawing/2014/main" id="{A0024369-C468-49F4-A344-564C09F3556B}"/>
              </a:ext>
            </a:extLst>
          </p:cNvPr>
          <p:cNvSpPr txBox="1"/>
          <p:nvPr/>
        </p:nvSpPr>
        <p:spPr>
          <a:xfrm>
            <a:off x="5324218" y="3043295"/>
            <a:ext cx="3182770" cy="646331"/>
          </a:xfrm>
          <a:prstGeom prst="rect">
            <a:avLst/>
          </a:prstGeom>
          <a:noFill/>
        </p:spPr>
        <p:txBody>
          <a:bodyPr wrap="square" rtlCol="0">
            <a:spAutoFit/>
          </a:bodyPr>
          <a:lstStyle/>
          <a:p>
            <a:r>
              <a:rPr lang="en-US" sz="3600" dirty="0"/>
              <a:t>33,048 ft</a:t>
            </a:r>
            <a:r>
              <a:rPr lang="en-US" sz="3600" baseline="30000" dirty="0"/>
              <a:t>3</a:t>
            </a:r>
          </a:p>
        </p:txBody>
      </p:sp>
      <p:sp>
        <p:nvSpPr>
          <p:cNvPr id="16" name="TextBox 15">
            <a:extLst>
              <a:ext uri="{FF2B5EF4-FFF2-40B4-BE49-F238E27FC236}">
                <a16:creationId xmlns:a16="http://schemas.microsoft.com/office/drawing/2014/main" id="{49132294-90F6-4AAB-97C5-A0F9E2FC6272}"/>
              </a:ext>
            </a:extLst>
          </p:cNvPr>
          <p:cNvSpPr txBox="1"/>
          <p:nvPr/>
        </p:nvSpPr>
        <p:spPr>
          <a:xfrm>
            <a:off x="4846910" y="3057197"/>
            <a:ext cx="381000" cy="646331"/>
          </a:xfrm>
          <a:prstGeom prst="rect">
            <a:avLst/>
          </a:prstGeom>
          <a:noFill/>
        </p:spPr>
        <p:txBody>
          <a:bodyPr wrap="square" rtlCol="0">
            <a:spAutoFit/>
          </a:bodyPr>
          <a:lstStyle/>
          <a:p>
            <a:r>
              <a:rPr lang="en-US" sz="3600" dirty="0"/>
              <a:t>=</a:t>
            </a:r>
          </a:p>
        </p:txBody>
      </p:sp>
      <p:sp>
        <p:nvSpPr>
          <p:cNvPr id="15" name="TextBox 14">
            <a:extLst>
              <a:ext uri="{FF2B5EF4-FFF2-40B4-BE49-F238E27FC236}">
                <a16:creationId xmlns:a16="http://schemas.microsoft.com/office/drawing/2014/main" id="{B675F664-AB29-4342-AEE9-21DE01481A58}"/>
              </a:ext>
            </a:extLst>
          </p:cNvPr>
          <p:cNvSpPr txBox="1"/>
          <p:nvPr/>
        </p:nvSpPr>
        <p:spPr>
          <a:xfrm>
            <a:off x="1791742" y="3057197"/>
            <a:ext cx="381000" cy="646331"/>
          </a:xfrm>
          <a:prstGeom prst="rect">
            <a:avLst/>
          </a:prstGeom>
          <a:noFill/>
        </p:spPr>
        <p:txBody>
          <a:bodyPr wrap="square" rtlCol="0">
            <a:spAutoFit/>
          </a:bodyPr>
          <a:lstStyle/>
          <a:p>
            <a:r>
              <a:rPr lang="en-US" sz="3600" dirty="0"/>
              <a:t>x</a:t>
            </a:r>
          </a:p>
        </p:txBody>
      </p:sp>
      <p:sp>
        <p:nvSpPr>
          <p:cNvPr id="9" name="TextBox 8">
            <a:extLst>
              <a:ext uri="{FF2B5EF4-FFF2-40B4-BE49-F238E27FC236}">
                <a16:creationId xmlns:a16="http://schemas.microsoft.com/office/drawing/2014/main" id="{48D7D5BC-25CA-477F-A374-8DED258E3AA3}"/>
              </a:ext>
            </a:extLst>
          </p:cNvPr>
          <p:cNvSpPr txBox="1"/>
          <p:nvPr/>
        </p:nvSpPr>
        <p:spPr>
          <a:xfrm>
            <a:off x="3003006" y="4038600"/>
            <a:ext cx="381000" cy="646331"/>
          </a:xfrm>
          <a:prstGeom prst="rect">
            <a:avLst/>
          </a:prstGeom>
          <a:noFill/>
        </p:spPr>
        <p:txBody>
          <a:bodyPr wrap="square" rtlCol="0">
            <a:spAutoFit/>
          </a:bodyPr>
          <a:lstStyle/>
          <a:p>
            <a:r>
              <a:rPr lang="en-US" sz="3600" dirty="0"/>
              <a:t>x</a:t>
            </a:r>
          </a:p>
        </p:txBody>
      </p:sp>
      <p:sp>
        <p:nvSpPr>
          <p:cNvPr id="11" name="TextBox 10">
            <a:extLst>
              <a:ext uri="{FF2B5EF4-FFF2-40B4-BE49-F238E27FC236}">
                <a16:creationId xmlns:a16="http://schemas.microsoft.com/office/drawing/2014/main" id="{2751813C-7367-4F81-8884-670B1E10E016}"/>
              </a:ext>
            </a:extLst>
          </p:cNvPr>
          <p:cNvSpPr txBox="1"/>
          <p:nvPr/>
        </p:nvSpPr>
        <p:spPr>
          <a:xfrm>
            <a:off x="3656533" y="3043295"/>
            <a:ext cx="1229755" cy="646331"/>
          </a:xfrm>
          <a:prstGeom prst="rect">
            <a:avLst/>
          </a:prstGeom>
          <a:noFill/>
        </p:spPr>
        <p:txBody>
          <a:bodyPr wrap="square" rtlCol="0">
            <a:spAutoFit/>
          </a:bodyPr>
          <a:lstStyle/>
          <a:p>
            <a:r>
              <a:rPr lang="en-US" sz="3600" dirty="0"/>
              <a:t>18 ft.</a:t>
            </a:r>
            <a:endParaRPr lang="en-US" sz="3600" u="sng" dirty="0"/>
          </a:p>
        </p:txBody>
      </p:sp>
      <p:sp>
        <p:nvSpPr>
          <p:cNvPr id="19" name="TextBox 18">
            <a:extLst>
              <a:ext uri="{FF2B5EF4-FFF2-40B4-BE49-F238E27FC236}">
                <a16:creationId xmlns:a16="http://schemas.microsoft.com/office/drawing/2014/main" id="{25713546-EBAB-4166-A084-B2D185347392}"/>
              </a:ext>
            </a:extLst>
          </p:cNvPr>
          <p:cNvSpPr txBox="1"/>
          <p:nvPr/>
        </p:nvSpPr>
        <p:spPr>
          <a:xfrm>
            <a:off x="817357" y="3886200"/>
            <a:ext cx="2202910" cy="1200329"/>
          </a:xfrm>
          <a:prstGeom prst="rect">
            <a:avLst/>
          </a:prstGeom>
          <a:noFill/>
        </p:spPr>
        <p:txBody>
          <a:bodyPr wrap="square" rtlCol="0">
            <a:spAutoFit/>
          </a:bodyPr>
          <a:lstStyle/>
          <a:p>
            <a:r>
              <a:rPr lang="en-US" sz="3600" u="sng" dirty="0"/>
              <a:t>33,048 ft</a:t>
            </a:r>
            <a:r>
              <a:rPr lang="en-US" sz="3600" u="sng" baseline="30000" dirty="0"/>
              <a:t>3</a:t>
            </a:r>
            <a:br>
              <a:rPr lang="en-US" sz="3600" baseline="30000" dirty="0"/>
            </a:br>
            <a:r>
              <a:rPr lang="en-US" sz="3600" baseline="30000" dirty="0"/>
              <a:t>          </a:t>
            </a:r>
            <a:r>
              <a:rPr lang="en-US" sz="3600" dirty="0"/>
              <a:t>1</a:t>
            </a:r>
            <a:endParaRPr lang="en-US" sz="3600" u="sng" baseline="30000" dirty="0"/>
          </a:p>
        </p:txBody>
      </p:sp>
      <p:sp>
        <p:nvSpPr>
          <p:cNvPr id="20" name="TextBox 19">
            <a:extLst>
              <a:ext uri="{FF2B5EF4-FFF2-40B4-BE49-F238E27FC236}">
                <a16:creationId xmlns:a16="http://schemas.microsoft.com/office/drawing/2014/main" id="{45D949B1-0B9A-41D5-9C5B-CA52D17589B0}"/>
              </a:ext>
            </a:extLst>
          </p:cNvPr>
          <p:cNvSpPr txBox="1"/>
          <p:nvPr/>
        </p:nvSpPr>
        <p:spPr>
          <a:xfrm>
            <a:off x="3470545" y="3886199"/>
            <a:ext cx="1853673" cy="1200329"/>
          </a:xfrm>
          <a:prstGeom prst="rect">
            <a:avLst/>
          </a:prstGeom>
          <a:noFill/>
        </p:spPr>
        <p:txBody>
          <a:bodyPr wrap="square" rtlCol="0">
            <a:spAutoFit/>
          </a:bodyPr>
          <a:lstStyle/>
          <a:p>
            <a:r>
              <a:rPr lang="en-US" sz="3600" u="sng" dirty="0"/>
              <a:t>7.48 gal</a:t>
            </a:r>
            <a:br>
              <a:rPr lang="en-US" sz="3600" baseline="30000" dirty="0"/>
            </a:br>
            <a:r>
              <a:rPr lang="en-US" sz="3600" baseline="30000" dirty="0"/>
              <a:t>      </a:t>
            </a:r>
            <a:r>
              <a:rPr lang="en-US" sz="3600" dirty="0"/>
              <a:t>1 ft</a:t>
            </a:r>
            <a:r>
              <a:rPr lang="en-US" sz="3600" baseline="30000" dirty="0"/>
              <a:t>3</a:t>
            </a:r>
          </a:p>
        </p:txBody>
      </p:sp>
      <p:sp>
        <p:nvSpPr>
          <p:cNvPr id="21" name="TextBox 20">
            <a:extLst>
              <a:ext uri="{FF2B5EF4-FFF2-40B4-BE49-F238E27FC236}">
                <a16:creationId xmlns:a16="http://schemas.microsoft.com/office/drawing/2014/main" id="{8A8D89A3-7C33-446A-8394-9CD74CF970FD}"/>
              </a:ext>
            </a:extLst>
          </p:cNvPr>
          <p:cNvSpPr txBox="1"/>
          <p:nvPr/>
        </p:nvSpPr>
        <p:spPr>
          <a:xfrm>
            <a:off x="3314911" y="3028705"/>
            <a:ext cx="381000" cy="646331"/>
          </a:xfrm>
          <a:prstGeom prst="rect">
            <a:avLst/>
          </a:prstGeom>
          <a:noFill/>
        </p:spPr>
        <p:txBody>
          <a:bodyPr wrap="square" rtlCol="0">
            <a:spAutoFit/>
          </a:bodyPr>
          <a:lstStyle/>
          <a:p>
            <a:r>
              <a:rPr lang="en-US" sz="3600" dirty="0"/>
              <a:t>x</a:t>
            </a:r>
          </a:p>
        </p:txBody>
      </p:sp>
      <p:sp>
        <p:nvSpPr>
          <p:cNvPr id="22" name="TextBox 21">
            <a:extLst>
              <a:ext uri="{FF2B5EF4-FFF2-40B4-BE49-F238E27FC236}">
                <a16:creationId xmlns:a16="http://schemas.microsoft.com/office/drawing/2014/main" id="{A2732563-A81F-4462-ABFF-4832E77CFAE8}"/>
              </a:ext>
            </a:extLst>
          </p:cNvPr>
          <p:cNvSpPr txBox="1"/>
          <p:nvPr/>
        </p:nvSpPr>
        <p:spPr>
          <a:xfrm>
            <a:off x="5324218" y="4041443"/>
            <a:ext cx="381000" cy="646331"/>
          </a:xfrm>
          <a:prstGeom prst="rect">
            <a:avLst/>
          </a:prstGeom>
          <a:noFill/>
        </p:spPr>
        <p:txBody>
          <a:bodyPr wrap="square" rtlCol="0">
            <a:spAutoFit/>
          </a:bodyPr>
          <a:lstStyle/>
          <a:p>
            <a:r>
              <a:rPr lang="en-US" sz="3600" dirty="0"/>
              <a:t>=</a:t>
            </a:r>
          </a:p>
        </p:txBody>
      </p:sp>
      <p:sp>
        <p:nvSpPr>
          <p:cNvPr id="23" name="TextBox 22">
            <a:extLst>
              <a:ext uri="{FF2B5EF4-FFF2-40B4-BE49-F238E27FC236}">
                <a16:creationId xmlns:a16="http://schemas.microsoft.com/office/drawing/2014/main" id="{2DB0C736-089A-47C9-B768-842BC3838108}"/>
              </a:ext>
            </a:extLst>
          </p:cNvPr>
          <p:cNvSpPr txBox="1"/>
          <p:nvPr/>
        </p:nvSpPr>
        <p:spPr>
          <a:xfrm>
            <a:off x="5705218" y="4020203"/>
            <a:ext cx="3182770" cy="646331"/>
          </a:xfrm>
          <a:prstGeom prst="rect">
            <a:avLst/>
          </a:prstGeom>
          <a:noFill/>
        </p:spPr>
        <p:txBody>
          <a:bodyPr wrap="square" rtlCol="0">
            <a:spAutoFit/>
          </a:bodyPr>
          <a:lstStyle/>
          <a:p>
            <a:r>
              <a:rPr lang="en-US" sz="3600" dirty="0"/>
              <a:t>247,199 gal</a:t>
            </a:r>
            <a:endParaRPr lang="en-US" sz="3600" baseline="30000" dirty="0"/>
          </a:p>
        </p:txBody>
      </p:sp>
      <p:sp>
        <p:nvSpPr>
          <p:cNvPr id="5" name="TextBox 4">
            <a:extLst>
              <a:ext uri="{FF2B5EF4-FFF2-40B4-BE49-F238E27FC236}">
                <a16:creationId xmlns:a16="http://schemas.microsoft.com/office/drawing/2014/main" id="{862C262C-35C3-431D-BD36-7F566BF51D14}"/>
              </a:ext>
            </a:extLst>
          </p:cNvPr>
          <p:cNvSpPr txBox="1"/>
          <p:nvPr/>
        </p:nvSpPr>
        <p:spPr>
          <a:xfrm>
            <a:off x="845090" y="5486400"/>
            <a:ext cx="7661898" cy="646331"/>
          </a:xfrm>
          <a:prstGeom prst="rect">
            <a:avLst/>
          </a:prstGeom>
          <a:noFill/>
        </p:spPr>
        <p:txBody>
          <a:bodyPr wrap="square" rtlCol="0">
            <a:spAutoFit/>
          </a:bodyPr>
          <a:lstStyle/>
          <a:p>
            <a:r>
              <a:rPr lang="en-US" sz="3600" dirty="0"/>
              <a:t>2.6 MGD = 2,600,000 gal/day</a:t>
            </a:r>
          </a:p>
        </p:txBody>
      </p:sp>
      <p:cxnSp>
        <p:nvCxnSpPr>
          <p:cNvPr id="7" name="Straight Connector 6">
            <a:extLst>
              <a:ext uri="{FF2B5EF4-FFF2-40B4-BE49-F238E27FC236}">
                <a16:creationId xmlns:a16="http://schemas.microsoft.com/office/drawing/2014/main" id="{BB2CC319-251E-4534-9934-2AB6D477E757}"/>
              </a:ext>
            </a:extLst>
          </p:cNvPr>
          <p:cNvCxnSpPr/>
          <p:nvPr/>
        </p:nvCxnSpPr>
        <p:spPr>
          <a:xfrm flipV="1">
            <a:off x="2362200" y="4020203"/>
            <a:ext cx="640806" cy="399397"/>
          </a:xfrm>
          <a:prstGeom prst="line">
            <a:avLst/>
          </a:prstGeom>
        </p:spPr>
        <p:style>
          <a:lnRef idx="2">
            <a:schemeClr val="dk1"/>
          </a:lnRef>
          <a:fillRef idx="0">
            <a:schemeClr val="dk1"/>
          </a:fillRef>
          <a:effectRef idx="1">
            <a:schemeClr val="dk1"/>
          </a:effectRef>
          <a:fontRef idx="minor">
            <a:schemeClr val="tx1"/>
          </a:fontRef>
        </p:style>
      </p:cxnSp>
      <p:cxnSp>
        <p:nvCxnSpPr>
          <p:cNvPr id="24" name="Straight Connector 23">
            <a:extLst>
              <a:ext uri="{FF2B5EF4-FFF2-40B4-BE49-F238E27FC236}">
                <a16:creationId xmlns:a16="http://schemas.microsoft.com/office/drawing/2014/main" id="{C453EF73-9790-4EBA-9CF1-219E44B9D3AB}"/>
              </a:ext>
            </a:extLst>
          </p:cNvPr>
          <p:cNvCxnSpPr/>
          <p:nvPr/>
        </p:nvCxnSpPr>
        <p:spPr>
          <a:xfrm flipV="1">
            <a:off x="4322935" y="4543539"/>
            <a:ext cx="640806" cy="399397"/>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225849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4"/>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2"/>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23"/>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6" grpId="0"/>
      <p:bldP spid="15" grpId="0"/>
      <p:bldP spid="9" grpId="0"/>
      <p:bldP spid="11" grpId="0"/>
      <p:bldP spid="19" grpId="0"/>
      <p:bldP spid="20" grpId="0"/>
      <p:bldP spid="21" grpId="0"/>
      <p:bldP spid="22" grpId="0"/>
      <p:bldP spid="23"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395299" y="838200"/>
            <a:ext cx="8298910" cy="579438"/>
          </a:xfrm>
        </p:spPr>
        <p:txBody>
          <a:bodyPr/>
          <a:lstStyle/>
          <a:p>
            <a:pPr algn="l"/>
            <a:r>
              <a:rPr lang="en-US" dirty="0"/>
              <a:t>Number 28 Calculation (cont.)</a:t>
            </a:r>
            <a:br>
              <a:rPr lang="en-US" dirty="0"/>
            </a:br>
            <a:r>
              <a:rPr lang="en-US" dirty="0"/>
              <a:t> </a:t>
            </a:r>
          </a:p>
        </p:txBody>
      </p:sp>
      <p:pic>
        <p:nvPicPr>
          <p:cNvPr id="17" name="Content Placeholder 16">
            <a:extLst>
              <a:ext uri="{FF2B5EF4-FFF2-40B4-BE49-F238E27FC236}">
                <a16:creationId xmlns:a16="http://schemas.microsoft.com/office/drawing/2014/main" id="{9B7B86D3-3C64-4FAF-98D7-012B3913FAD6}"/>
              </a:ext>
            </a:extLst>
          </p:cNvPr>
          <p:cNvPicPr>
            <a:picLocks noGrp="1" noChangeAspect="1"/>
          </p:cNvPicPr>
          <p:nvPr>
            <p:ph idx="1"/>
          </p:nvPr>
        </p:nvPicPr>
        <p:blipFill>
          <a:blip r:embed="rId2"/>
          <a:stretch>
            <a:fillRect/>
          </a:stretch>
        </p:blipFill>
        <p:spPr>
          <a:xfrm>
            <a:off x="1395299" y="1606021"/>
            <a:ext cx="5470926" cy="1445994"/>
          </a:xfrm>
          <a:prstGeom prst="rect">
            <a:avLst/>
          </a:prstGeom>
        </p:spPr>
      </p:pic>
      <p:sp>
        <p:nvSpPr>
          <p:cNvPr id="9" name="TextBox 8">
            <a:extLst>
              <a:ext uri="{FF2B5EF4-FFF2-40B4-BE49-F238E27FC236}">
                <a16:creationId xmlns:a16="http://schemas.microsoft.com/office/drawing/2014/main" id="{48D7D5BC-25CA-477F-A374-8DED258E3AA3}"/>
              </a:ext>
            </a:extLst>
          </p:cNvPr>
          <p:cNvSpPr txBox="1"/>
          <p:nvPr/>
        </p:nvSpPr>
        <p:spPr>
          <a:xfrm>
            <a:off x="3634974" y="2981049"/>
            <a:ext cx="381000" cy="646331"/>
          </a:xfrm>
          <a:prstGeom prst="rect">
            <a:avLst/>
          </a:prstGeom>
          <a:noFill/>
        </p:spPr>
        <p:txBody>
          <a:bodyPr wrap="square" rtlCol="0">
            <a:spAutoFit/>
          </a:bodyPr>
          <a:lstStyle/>
          <a:p>
            <a:r>
              <a:rPr lang="en-US" sz="3600" dirty="0"/>
              <a:t>x</a:t>
            </a:r>
          </a:p>
        </p:txBody>
      </p:sp>
      <p:sp>
        <p:nvSpPr>
          <p:cNvPr id="22" name="TextBox 21">
            <a:extLst>
              <a:ext uri="{FF2B5EF4-FFF2-40B4-BE49-F238E27FC236}">
                <a16:creationId xmlns:a16="http://schemas.microsoft.com/office/drawing/2014/main" id="{A2732563-A81F-4462-ABFF-4832E77CFAE8}"/>
              </a:ext>
            </a:extLst>
          </p:cNvPr>
          <p:cNvSpPr txBox="1"/>
          <p:nvPr/>
        </p:nvSpPr>
        <p:spPr>
          <a:xfrm>
            <a:off x="6696444" y="3329726"/>
            <a:ext cx="381000" cy="646331"/>
          </a:xfrm>
          <a:prstGeom prst="rect">
            <a:avLst/>
          </a:prstGeom>
          <a:noFill/>
        </p:spPr>
        <p:txBody>
          <a:bodyPr wrap="square" rtlCol="0">
            <a:spAutoFit/>
          </a:bodyPr>
          <a:lstStyle/>
          <a:p>
            <a:r>
              <a:rPr lang="en-US" sz="3600" dirty="0"/>
              <a:t>=</a:t>
            </a:r>
          </a:p>
        </p:txBody>
      </p:sp>
      <p:sp>
        <p:nvSpPr>
          <p:cNvPr id="5" name="TextBox 4">
            <a:extLst>
              <a:ext uri="{FF2B5EF4-FFF2-40B4-BE49-F238E27FC236}">
                <a16:creationId xmlns:a16="http://schemas.microsoft.com/office/drawing/2014/main" id="{862C262C-35C3-431D-BD36-7F566BF51D14}"/>
              </a:ext>
            </a:extLst>
          </p:cNvPr>
          <p:cNvSpPr txBox="1"/>
          <p:nvPr/>
        </p:nvSpPr>
        <p:spPr>
          <a:xfrm>
            <a:off x="1611382" y="3780713"/>
            <a:ext cx="4031710" cy="646331"/>
          </a:xfrm>
          <a:prstGeom prst="rect">
            <a:avLst/>
          </a:prstGeom>
          <a:noFill/>
        </p:spPr>
        <p:txBody>
          <a:bodyPr wrap="square" rtlCol="0">
            <a:spAutoFit/>
          </a:bodyPr>
          <a:lstStyle/>
          <a:p>
            <a:r>
              <a:rPr lang="en-US" sz="3600" dirty="0"/>
              <a:t>2,600,000 gal/day</a:t>
            </a:r>
          </a:p>
        </p:txBody>
      </p:sp>
      <p:sp>
        <p:nvSpPr>
          <p:cNvPr id="25" name="TextBox 24">
            <a:extLst>
              <a:ext uri="{FF2B5EF4-FFF2-40B4-BE49-F238E27FC236}">
                <a16:creationId xmlns:a16="http://schemas.microsoft.com/office/drawing/2014/main" id="{54E8D896-4CBD-40C4-BFA9-72FA573E75D8}"/>
              </a:ext>
            </a:extLst>
          </p:cNvPr>
          <p:cNvSpPr txBox="1"/>
          <p:nvPr/>
        </p:nvSpPr>
        <p:spPr>
          <a:xfrm>
            <a:off x="4103415" y="2981049"/>
            <a:ext cx="2279110" cy="646331"/>
          </a:xfrm>
          <a:prstGeom prst="rect">
            <a:avLst/>
          </a:prstGeom>
          <a:noFill/>
        </p:spPr>
        <p:txBody>
          <a:bodyPr wrap="square" rtlCol="0">
            <a:spAutoFit/>
          </a:bodyPr>
          <a:lstStyle/>
          <a:p>
            <a:r>
              <a:rPr lang="en-US" sz="3600" dirty="0"/>
              <a:t>24 hr./day</a:t>
            </a:r>
            <a:endParaRPr lang="en-US" sz="3600" baseline="30000" dirty="0"/>
          </a:p>
        </p:txBody>
      </p:sp>
      <p:cxnSp>
        <p:nvCxnSpPr>
          <p:cNvPr id="4" name="Straight Connector 3">
            <a:extLst>
              <a:ext uri="{FF2B5EF4-FFF2-40B4-BE49-F238E27FC236}">
                <a16:creationId xmlns:a16="http://schemas.microsoft.com/office/drawing/2014/main" id="{4FD58866-F033-46A2-8937-BA299773507E}"/>
              </a:ext>
            </a:extLst>
          </p:cNvPr>
          <p:cNvCxnSpPr>
            <a:cxnSpLocks/>
          </p:cNvCxnSpPr>
          <p:nvPr/>
        </p:nvCxnSpPr>
        <p:spPr>
          <a:xfrm>
            <a:off x="762000" y="3627382"/>
            <a:ext cx="5867400" cy="0"/>
          </a:xfrm>
          <a:prstGeom prst="line">
            <a:avLst/>
          </a:prstGeom>
        </p:spPr>
        <p:style>
          <a:lnRef idx="3">
            <a:schemeClr val="dk1"/>
          </a:lnRef>
          <a:fillRef idx="0">
            <a:schemeClr val="dk1"/>
          </a:fillRef>
          <a:effectRef idx="2">
            <a:schemeClr val="dk1"/>
          </a:effectRef>
          <a:fontRef idx="minor">
            <a:schemeClr val="tx1"/>
          </a:fontRef>
        </p:style>
      </p:cxnSp>
      <p:sp>
        <p:nvSpPr>
          <p:cNvPr id="26" name="TextBox 25">
            <a:extLst>
              <a:ext uri="{FF2B5EF4-FFF2-40B4-BE49-F238E27FC236}">
                <a16:creationId xmlns:a16="http://schemas.microsoft.com/office/drawing/2014/main" id="{BEDD5C4C-E71D-482F-B820-F970BD4AE5DE}"/>
              </a:ext>
            </a:extLst>
          </p:cNvPr>
          <p:cNvSpPr txBox="1"/>
          <p:nvPr/>
        </p:nvSpPr>
        <p:spPr>
          <a:xfrm>
            <a:off x="960237" y="2992125"/>
            <a:ext cx="2667000" cy="646331"/>
          </a:xfrm>
          <a:prstGeom prst="rect">
            <a:avLst/>
          </a:prstGeom>
          <a:noFill/>
        </p:spPr>
        <p:txBody>
          <a:bodyPr wrap="square" rtlCol="0">
            <a:spAutoFit/>
          </a:bodyPr>
          <a:lstStyle/>
          <a:p>
            <a:r>
              <a:rPr lang="en-US" sz="3600" dirty="0"/>
              <a:t>247,199 gal</a:t>
            </a:r>
            <a:endParaRPr lang="en-US" sz="3600" baseline="30000" dirty="0"/>
          </a:p>
        </p:txBody>
      </p:sp>
      <p:cxnSp>
        <p:nvCxnSpPr>
          <p:cNvPr id="27" name="Straight Connector 26">
            <a:extLst>
              <a:ext uri="{FF2B5EF4-FFF2-40B4-BE49-F238E27FC236}">
                <a16:creationId xmlns:a16="http://schemas.microsoft.com/office/drawing/2014/main" id="{6520D590-616D-46AF-AD42-E3D4674927BF}"/>
              </a:ext>
            </a:extLst>
          </p:cNvPr>
          <p:cNvCxnSpPr/>
          <p:nvPr/>
        </p:nvCxnSpPr>
        <p:spPr>
          <a:xfrm flipV="1">
            <a:off x="2789466" y="3170292"/>
            <a:ext cx="640806" cy="399397"/>
          </a:xfrm>
          <a:prstGeom prst="line">
            <a:avLst/>
          </a:prstGeom>
        </p:spPr>
        <p:style>
          <a:lnRef idx="2">
            <a:schemeClr val="dk1"/>
          </a:lnRef>
          <a:fillRef idx="0">
            <a:schemeClr val="dk1"/>
          </a:fillRef>
          <a:effectRef idx="1">
            <a:schemeClr val="dk1"/>
          </a:effectRef>
          <a:fontRef idx="minor">
            <a:schemeClr val="tx1"/>
          </a:fontRef>
        </p:style>
      </p:cxnSp>
      <p:cxnSp>
        <p:nvCxnSpPr>
          <p:cNvPr id="28" name="Straight Connector 27">
            <a:extLst>
              <a:ext uri="{FF2B5EF4-FFF2-40B4-BE49-F238E27FC236}">
                <a16:creationId xmlns:a16="http://schemas.microsoft.com/office/drawing/2014/main" id="{6199E29C-E00D-483E-A9A7-44783800B7FC}"/>
              </a:ext>
            </a:extLst>
          </p:cNvPr>
          <p:cNvCxnSpPr/>
          <p:nvPr/>
        </p:nvCxnSpPr>
        <p:spPr>
          <a:xfrm flipV="1">
            <a:off x="3861142" y="3904179"/>
            <a:ext cx="640806" cy="399397"/>
          </a:xfrm>
          <a:prstGeom prst="line">
            <a:avLst/>
          </a:prstGeom>
        </p:spPr>
        <p:style>
          <a:lnRef idx="2">
            <a:schemeClr val="dk1"/>
          </a:lnRef>
          <a:fillRef idx="0">
            <a:schemeClr val="dk1"/>
          </a:fillRef>
          <a:effectRef idx="1">
            <a:schemeClr val="dk1"/>
          </a:effectRef>
          <a:fontRef idx="minor">
            <a:schemeClr val="tx1"/>
          </a:fontRef>
        </p:style>
      </p:cxnSp>
      <p:cxnSp>
        <p:nvCxnSpPr>
          <p:cNvPr id="29" name="Straight Connector 28">
            <a:extLst>
              <a:ext uri="{FF2B5EF4-FFF2-40B4-BE49-F238E27FC236}">
                <a16:creationId xmlns:a16="http://schemas.microsoft.com/office/drawing/2014/main" id="{9A3C7A63-B076-48DF-B184-F0AEBE07A503}"/>
              </a:ext>
            </a:extLst>
          </p:cNvPr>
          <p:cNvCxnSpPr/>
          <p:nvPr/>
        </p:nvCxnSpPr>
        <p:spPr>
          <a:xfrm flipV="1">
            <a:off x="5544754" y="3130028"/>
            <a:ext cx="640806" cy="399397"/>
          </a:xfrm>
          <a:prstGeom prst="line">
            <a:avLst/>
          </a:prstGeom>
        </p:spPr>
        <p:style>
          <a:lnRef idx="2">
            <a:schemeClr val="dk1"/>
          </a:lnRef>
          <a:fillRef idx="0">
            <a:schemeClr val="dk1"/>
          </a:fillRef>
          <a:effectRef idx="1">
            <a:schemeClr val="dk1"/>
          </a:effectRef>
          <a:fontRef idx="minor">
            <a:schemeClr val="tx1"/>
          </a:fontRef>
        </p:style>
      </p:cxnSp>
      <p:cxnSp>
        <p:nvCxnSpPr>
          <p:cNvPr id="30" name="Straight Connector 29">
            <a:extLst>
              <a:ext uri="{FF2B5EF4-FFF2-40B4-BE49-F238E27FC236}">
                <a16:creationId xmlns:a16="http://schemas.microsoft.com/office/drawing/2014/main" id="{4046AE5B-B540-4C61-BAE4-A418ED3FAA57}"/>
              </a:ext>
            </a:extLst>
          </p:cNvPr>
          <p:cNvCxnSpPr/>
          <p:nvPr/>
        </p:nvCxnSpPr>
        <p:spPr>
          <a:xfrm flipV="1">
            <a:off x="4721313" y="3910664"/>
            <a:ext cx="640806" cy="399397"/>
          </a:xfrm>
          <a:prstGeom prst="line">
            <a:avLst/>
          </a:prstGeom>
        </p:spPr>
        <p:style>
          <a:lnRef idx="2">
            <a:schemeClr val="dk1"/>
          </a:lnRef>
          <a:fillRef idx="0">
            <a:schemeClr val="dk1"/>
          </a:fillRef>
          <a:effectRef idx="1">
            <a:schemeClr val="dk1"/>
          </a:effectRef>
          <a:fontRef idx="minor">
            <a:schemeClr val="tx1"/>
          </a:fontRef>
        </p:style>
      </p:cxnSp>
      <p:sp>
        <p:nvSpPr>
          <p:cNvPr id="31" name="TextBox 30">
            <a:extLst>
              <a:ext uri="{FF2B5EF4-FFF2-40B4-BE49-F238E27FC236}">
                <a16:creationId xmlns:a16="http://schemas.microsoft.com/office/drawing/2014/main" id="{4F0BE2A9-1C5D-4E23-BD1E-69C422771761}"/>
              </a:ext>
            </a:extLst>
          </p:cNvPr>
          <p:cNvSpPr txBox="1"/>
          <p:nvPr/>
        </p:nvSpPr>
        <p:spPr>
          <a:xfrm>
            <a:off x="7164376" y="3315290"/>
            <a:ext cx="1827223" cy="646331"/>
          </a:xfrm>
          <a:prstGeom prst="rect">
            <a:avLst/>
          </a:prstGeom>
          <a:noFill/>
        </p:spPr>
        <p:txBody>
          <a:bodyPr wrap="square" rtlCol="0">
            <a:spAutoFit/>
          </a:bodyPr>
          <a:lstStyle/>
          <a:p>
            <a:r>
              <a:rPr lang="en-US" sz="3600" dirty="0"/>
              <a:t>2.3 hrs.</a:t>
            </a:r>
          </a:p>
        </p:txBody>
      </p:sp>
    </p:spTree>
    <p:extLst>
      <p:ext uri="{BB962C8B-B14F-4D97-AF65-F5344CB8AC3E}">
        <p14:creationId xmlns:p14="http://schemas.microsoft.com/office/powerpoint/2010/main" val="2943830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2" grpId="0"/>
      <p:bldP spid="5" grpId="0"/>
      <p:bldP spid="25" grpId="0"/>
      <p:bldP spid="26" grpId="0"/>
      <p:bldP spid="31"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219200" y="762000"/>
            <a:ext cx="8458200" cy="2286000"/>
          </a:xfrm>
        </p:spPr>
        <p:txBody>
          <a:bodyPr/>
          <a:lstStyle/>
          <a:p>
            <a:pPr algn="l"/>
            <a:r>
              <a:rPr lang="en-US" sz="3600" dirty="0"/>
              <a:t>29.	A rectangular clarifier is 65 feet in length, 23 feet in width, and has an operating depth of 17 feet.  Determine the detention time, in hours, if the flow into the clarifier is 1.1 MGD.</a:t>
            </a:r>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685800" y="4114800"/>
            <a:ext cx="8222710" cy="5105400"/>
          </a:xfrm>
        </p:spPr>
        <p:txBody>
          <a:bodyPr/>
          <a:lstStyle/>
          <a:p>
            <a:r>
              <a:rPr lang="en-US" dirty="0"/>
              <a:t>Find the correct formula (Page 11)</a:t>
            </a:r>
          </a:p>
          <a:p>
            <a:pPr marL="0" indent="0">
              <a:buNone/>
            </a:pPr>
            <a:endParaRPr lang="en-US" dirty="0"/>
          </a:p>
          <a:p>
            <a:pPr marL="0" indent="0">
              <a:buNone/>
            </a:pPr>
            <a:endParaRPr lang="en-US" dirty="0"/>
          </a:p>
        </p:txBody>
      </p:sp>
      <p:pic>
        <p:nvPicPr>
          <p:cNvPr id="4" name="Picture 3">
            <a:extLst>
              <a:ext uri="{FF2B5EF4-FFF2-40B4-BE49-F238E27FC236}">
                <a16:creationId xmlns:a16="http://schemas.microsoft.com/office/drawing/2014/main" id="{F169F6B0-6AA1-4066-A9D9-47875938E8BB}"/>
              </a:ext>
            </a:extLst>
          </p:cNvPr>
          <p:cNvPicPr>
            <a:picLocks noChangeAspect="1"/>
          </p:cNvPicPr>
          <p:nvPr/>
        </p:nvPicPr>
        <p:blipFill>
          <a:blip r:embed="rId2"/>
          <a:stretch>
            <a:fillRect/>
          </a:stretch>
        </p:blipFill>
        <p:spPr>
          <a:xfrm>
            <a:off x="990600" y="4800600"/>
            <a:ext cx="5189456" cy="1371600"/>
          </a:xfrm>
          <a:prstGeom prst="rect">
            <a:avLst/>
          </a:prstGeom>
        </p:spPr>
      </p:pic>
    </p:spTree>
    <p:extLst>
      <p:ext uri="{BB962C8B-B14F-4D97-AF65-F5344CB8AC3E}">
        <p14:creationId xmlns:p14="http://schemas.microsoft.com/office/powerpoint/2010/main" val="4156902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365263" y="762845"/>
            <a:ext cx="8298910" cy="579438"/>
          </a:xfrm>
        </p:spPr>
        <p:txBody>
          <a:bodyPr/>
          <a:lstStyle/>
          <a:p>
            <a:pPr algn="l"/>
            <a:r>
              <a:rPr lang="en-US" dirty="0"/>
              <a:t>Number 29 Calculation</a:t>
            </a:r>
            <a:br>
              <a:rPr lang="en-US" dirty="0"/>
            </a:br>
            <a:r>
              <a:rPr lang="en-US" dirty="0"/>
              <a:t> </a:t>
            </a:r>
          </a:p>
        </p:txBody>
      </p:sp>
      <p:pic>
        <p:nvPicPr>
          <p:cNvPr id="17" name="Content Placeholder 16">
            <a:extLst>
              <a:ext uri="{FF2B5EF4-FFF2-40B4-BE49-F238E27FC236}">
                <a16:creationId xmlns:a16="http://schemas.microsoft.com/office/drawing/2014/main" id="{9B7B86D3-3C64-4FAF-98D7-012B3913FAD6}"/>
              </a:ext>
            </a:extLst>
          </p:cNvPr>
          <p:cNvPicPr>
            <a:picLocks noGrp="1" noChangeAspect="1"/>
          </p:cNvPicPr>
          <p:nvPr>
            <p:ph idx="1"/>
          </p:nvPr>
        </p:nvPicPr>
        <p:blipFill>
          <a:blip r:embed="rId2"/>
          <a:stretch>
            <a:fillRect/>
          </a:stretch>
        </p:blipFill>
        <p:spPr>
          <a:xfrm>
            <a:off x="1661918" y="1561471"/>
            <a:ext cx="5470926" cy="1445994"/>
          </a:xfrm>
          <a:prstGeom prst="rect">
            <a:avLst/>
          </a:prstGeom>
        </p:spPr>
      </p:pic>
      <p:sp>
        <p:nvSpPr>
          <p:cNvPr id="12" name="TextBox 11">
            <a:extLst>
              <a:ext uri="{FF2B5EF4-FFF2-40B4-BE49-F238E27FC236}">
                <a16:creationId xmlns:a16="http://schemas.microsoft.com/office/drawing/2014/main" id="{70D9F017-D0C9-4D06-98B3-169B2DCE8835}"/>
              </a:ext>
            </a:extLst>
          </p:cNvPr>
          <p:cNvSpPr txBox="1"/>
          <p:nvPr/>
        </p:nvSpPr>
        <p:spPr>
          <a:xfrm>
            <a:off x="2190173" y="3048079"/>
            <a:ext cx="1214798" cy="646331"/>
          </a:xfrm>
          <a:prstGeom prst="rect">
            <a:avLst/>
          </a:prstGeom>
          <a:noFill/>
        </p:spPr>
        <p:txBody>
          <a:bodyPr wrap="square" rtlCol="0">
            <a:spAutoFit/>
          </a:bodyPr>
          <a:lstStyle/>
          <a:p>
            <a:r>
              <a:rPr lang="en-US" sz="3600" dirty="0"/>
              <a:t>23 ft.</a:t>
            </a:r>
            <a:endParaRPr lang="en-US" sz="3600" u="sng" dirty="0"/>
          </a:p>
        </p:txBody>
      </p:sp>
      <p:sp>
        <p:nvSpPr>
          <p:cNvPr id="13" name="TextBox 12">
            <a:extLst>
              <a:ext uri="{FF2B5EF4-FFF2-40B4-BE49-F238E27FC236}">
                <a16:creationId xmlns:a16="http://schemas.microsoft.com/office/drawing/2014/main" id="{388773B4-6D0C-4B79-8CE8-D048FB4A9712}"/>
              </a:ext>
            </a:extLst>
          </p:cNvPr>
          <p:cNvSpPr txBox="1"/>
          <p:nvPr/>
        </p:nvSpPr>
        <p:spPr>
          <a:xfrm>
            <a:off x="706194" y="3057197"/>
            <a:ext cx="1122606" cy="646331"/>
          </a:xfrm>
          <a:prstGeom prst="rect">
            <a:avLst/>
          </a:prstGeom>
          <a:noFill/>
        </p:spPr>
        <p:txBody>
          <a:bodyPr wrap="square" rtlCol="0">
            <a:spAutoFit/>
          </a:bodyPr>
          <a:lstStyle/>
          <a:p>
            <a:r>
              <a:rPr lang="en-US" sz="3600" dirty="0"/>
              <a:t>65 ft</a:t>
            </a:r>
          </a:p>
        </p:txBody>
      </p:sp>
      <p:sp>
        <p:nvSpPr>
          <p:cNvPr id="14" name="TextBox 13">
            <a:extLst>
              <a:ext uri="{FF2B5EF4-FFF2-40B4-BE49-F238E27FC236}">
                <a16:creationId xmlns:a16="http://schemas.microsoft.com/office/drawing/2014/main" id="{A0024369-C468-49F4-A344-564C09F3556B}"/>
              </a:ext>
            </a:extLst>
          </p:cNvPr>
          <p:cNvSpPr txBox="1"/>
          <p:nvPr/>
        </p:nvSpPr>
        <p:spPr>
          <a:xfrm>
            <a:off x="5324218" y="3043295"/>
            <a:ext cx="3182770" cy="646331"/>
          </a:xfrm>
          <a:prstGeom prst="rect">
            <a:avLst/>
          </a:prstGeom>
          <a:noFill/>
        </p:spPr>
        <p:txBody>
          <a:bodyPr wrap="square" rtlCol="0">
            <a:spAutoFit/>
          </a:bodyPr>
          <a:lstStyle/>
          <a:p>
            <a:r>
              <a:rPr lang="en-US" sz="3600" dirty="0"/>
              <a:t>25,415 ft</a:t>
            </a:r>
            <a:r>
              <a:rPr lang="en-US" sz="3600" baseline="30000" dirty="0"/>
              <a:t>3</a:t>
            </a:r>
          </a:p>
        </p:txBody>
      </p:sp>
      <p:sp>
        <p:nvSpPr>
          <p:cNvPr id="16" name="TextBox 15">
            <a:extLst>
              <a:ext uri="{FF2B5EF4-FFF2-40B4-BE49-F238E27FC236}">
                <a16:creationId xmlns:a16="http://schemas.microsoft.com/office/drawing/2014/main" id="{49132294-90F6-4AAB-97C5-A0F9E2FC6272}"/>
              </a:ext>
            </a:extLst>
          </p:cNvPr>
          <p:cNvSpPr txBox="1"/>
          <p:nvPr/>
        </p:nvSpPr>
        <p:spPr>
          <a:xfrm>
            <a:off x="4846910" y="3057197"/>
            <a:ext cx="381000" cy="646331"/>
          </a:xfrm>
          <a:prstGeom prst="rect">
            <a:avLst/>
          </a:prstGeom>
          <a:noFill/>
        </p:spPr>
        <p:txBody>
          <a:bodyPr wrap="square" rtlCol="0">
            <a:spAutoFit/>
          </a:bodyPr>
          <a:lstStyle/>
          <a:p>
            <a:r>
              <a:rPr lang="en-US" sz="3600" dirty="0"/>
              <a:t>=</a:t>
            </a:r>
          </a:p>
        </p:txBody>
      </p:sp>
      <p:sp>
        <p:nvSpPr>
          <p:cNvPr id="15" name="TextBox 14">
            <a:extLst>
              <a:ext uri="{FF2B5EF4-FFF2-40B4-BE49-F238E27FC236}">
                <a16:creationId xmlns:a16="http://schemas.microsoft.com/office/drawing/2014/main" id="{B675F664-AB29-4342-AEE9-21DE01481A58}"/>
              </a:ext>
            </a:extLst>
          </p:cNvPr>
          <p:cNvSpPr txBox="1"/>
          <p:nvPr/>
        </p:nvSpPr>
        <p:spPr>
          <a:xfrm>
            <a:off x="1791742" y="3057197"/>
            <a:ext cx="381000" cy="646331"/>
          </a:xfrm>
          <a:prstGeom prst="rect">
            <a:avLst/>
          </a:prstGeom>
          <a:noFill/>
        </p:spPr>
        <p:txBody>
          <a:bodyPr wrap="square" rtlCol="0">
            <a:spAutoFit/>
          </a:bodyPr>
          <a:lstStyle/>
          <a:p>
            <a:r>
              <a:rPr lang="en-US" sz="3600" dirty="0"/>
              <a:t>x</a:t>
            </a:r>
          </a:p>
        </p:txBody>
      </p:sp>
      <p:sp>
        <p:nvSpPr>
          <p:cNvPr id="9" name="TextBox 8">
            <a:extLst>
              <a:ext uri="{FF2B5EF4-FFF2-40B4-BE49-F238E27FC236}">
                <a16:creationId xmlns:a16="http://schemas.microsoft.com/office/drawing/2014/main" id="{48D7D5BC-25CA-477F-A374-8DED258E3AA3}"/>
              </a:ext>
            </a:extLst>
          </p:cNvPr>
          <p:cNvSpPr txBox="1"/>
          <p:nvPr/>
        </p:nvSpPr>
        <p:spPr>
          <a:xfrm>
            <a:off x="3003006" y="4038600"/>
            <a:ext cx="381000" cy="646331"/>
          </a:xfrm>
          <a:prstGeom prst="rect">
            <a:avLst/>
          </a:prstGeom>
          <a:noFill/>
        </p:spPr>
        <p:txBody>
          <a:bodyPr wrap="square" rtlCol="0">
            <a:spAutoFit/>
          </a:bodyPr>
          <a:lstStyle/>
          <a:p>
            <a:r>
              <a:rPr lang="en-US" sz="3600" dirty="0"/>
              <a:t>x</a:t>
            </a:r>
          </a:p>
        </p:txBody>
      </p:sp>
      <p:sp>
        <p:nvSpPr>
          <p:cNvPr id="11" name="TextBox 10">
            <a:extLst>
              <a:ext uri="{FF2B5EF4-FFF2-40B4-BE49-F238E27FC236}">
                <a16:creationId xmlns:a16="http://schemas.microsoft.com/office/drawing/2014/main" id="{2751813C-7367-4F81-8884-670B1E10E016}"/>
              </a:ext>
            </a:extLst>
          </p:cNvPr>
          <p:cNvSpPr txBox="1"/>
          <p:nvPr/>
        </p:nvSpPr>
        <p:spPr>
          <a:xfrm>
            <a:off x="3656533" y="3043295"/>
            <a:ext cx="1229755" cy="646331"/>
          </a:xfrm>
          <a:prstGeom prst="rect">
            <a:avLst/>
          </a:prstGeom>
          <a:noFill/>
        </p:spPr>
        <p:txBody>
          <a:bodyPr wrap="square" rtlCol="0">
            <a:spAutoFit/>
          </a:bodyPr>
          <a:lstStyle/>
          <a:p>
            <a:r>
              <a:rPr lang="en-US" sz="3600" dirty="0"/>
              <a:t>17 ft.</a:t>
            </a:r>
            <a:endParaRPr lang="en-US" sz="3600" u="sng" dirty="0"/>
          </a:p>
        </p:txBody>
      </p:sp>
      <p:sp>
        <p:nvSpPr>
          <p:cNvPr id="19" name="TextBox 18">
            <a:extLst>
              <a:ext uri="{FF2B5EF4-FFF2-40B4-BE49-F238E27FC236}">
                <a16:creationId xmlns:a16="http://schemas.microsoft.com/office/drawing/2014/main" id="{25713546-EBAB-4166-A084-B2D185347392}"/>
              </a:ext>
            </a:extLst>
          </p:cNvPr>
          <p:cNvSpPr txBox="1"/>
          <p:nvPr/>
        </p:nvSpPr>
        <p:spPr>
          <a:xfrm>
            <a:off x="817357" y="3886200"/>
            <a:ext cx="2202910" cy="1200329"/>
          </a:xfrm>
          <a:prstGeom prst="rect">
            <a:avLst/>
          </a:prstGeom>
          <a:noFill/>
        </p:spPr>
        <p:txBody>
          <a:bodyPr wrap="square" rtlCol="0">
            <a:spAutoFit/>
          </a:bodyPr>
          <a:lstStyle/>
          <a:p>
            <a:r>
              <a:rPr lang="en-US" sz="3600" u="sng" dirty="0"/>
              <a:t>25,415 ft</a:t>
            </a:r>
            <a:r>
              <a:rPr lang="en-US" sz="3600" u="sng" baseline="30000" dirty="0"/>
              <a:t>3</a:t>
            </a:r>
            <a:br>
              <a:rPr lang="en-US" sz="3600" baseline="30000" dirty="0"/>
            </a:br>
            <a:r>
              <a:rPr lang="en-US" sz="3600" baseline="30000" dirty="0"/>
              <a:t>          </a:t>
            </a:r>
            <a:r>
              <a:rPr lang="en-US" sz="3600" dirty="0"/>
              <a:t>1</a:t>
            </a:r>
            <a:endParaRPr lang="en-US" sz="3600" u="sng" baseline="30000" dirty="0"/>
          </a:p>
        </p:txBody>
      </p:sp>
      <p:sp>
        <p:nvSpPr>
          <p:cNvPr id="20" name="TextBox 19">
            <a:extLst>
              <a:ext uri="{FF2B5EF4-FFF2-40B4-BE49-F238E27FC236}">
                <a16:creationId xmlns:a16="http://schemas.microsoft.com/office/drawing/2014/main" id="{45D949B1-0B9A-41D5-9C5B-CA52D17589B0}"/>
              </a:ext>
            </a:extLst>
          </p:cNvPr>
          <p:cNvSpPr txBox="1"/>
          <p:nvPr/>
        </p:nvSpPr>
        <p:spPr>
          <a:xfrm>
            <a:off x="3470545" y="3886199"/>
            <a:ext cx="1853673" cy="1200329"/>
          </a:xfrm>
          <a:prstGeom prst="rect">
            <a:avLst/>
          </a:prstGeom>
          <a:noFill/>
        </p:spPr>
        <p:txBody>
          <a:bodyPr wrap="square" rtlCol="0">
            <a:spAutoFit/>
          </a:bodyPr>
          <a:lstStyle/>
          <a:p>
            <a:r>
              <a:rPr lang="en-US" sz="3600" u="sng" dirty="0"/>
              <a:t>7.48 gal</a:t>
            </a:r>
            <a:br>
              <a:rPr lang="en-US" sz="3600" baseline="30000" dirty="0"/>
            </a:br>
            <a:r>
              <a:rPr lang="en-US" sz="3600" baseline="30000" dirty="0"/>
              <a:t>      </a:t>
            </a:r>
            <a:r>
              <a:rPr lang="en-US" sz="3600" dirty="0"/>
              <a:t>1 ft</a:t>
            </a:r>
            <a:r>
              <a:rPr lang="en-US" sz="3600" baseline="30000" dirty="0"/>
              <a:t>3</a:t>
            </a:r>
          </a:p>
        </p:txBody>
      </p:sp>
      <p:sp>
        <p:nvSpPr>
          <p:cNvPr id="21" name="TextBox 20">
            <a:extLst>
              <a:ext uri="{FF2B5EF4-FFF2-40B4-BE49-F238E27FC236}">
                <a16:creationId xmlns:a16="http://schemas.microsoft.com/office/drawing/2014/main" id="{8A8D89A3-7C33-446A-8394-9CD74CF970FD}"/>
              </a:ext>
            </a:extLst>
          </p:cNvPr>
          <p:cNvSpPr txBox="1"/>
          <p:nvPr/>
        </p:nvSpPr>
        <p:spPr>
          <a:xfrm>
            <a:off x="3314911" y="3028705"/>
            <a:ext cx="381000" cy="646331"/>
          </a:xfrm>
          <a:prstGeom prst="rect">
            <a:avLst/>
          </a:prstGeom>
          <a:noFill/>
        </p:spPr>
        <p:txBody>
          <a:bodyPr wrap="square" rtlCol="0">
            <a:spAutoFit/>
          </a:bodyPr>
          <a:lstStyle/>
          <a:p>
            <a:r>
              <a:rPr lang="en-US" sz="3600" dirty="0"/>
              <a:t>x</a:t>
            </a:r>
          </a:p>
        </p:txBody>
      </p:sp>
      <p:sp>
        <p:nvSpPr>
          <p:cNvPr id="22" name="TextBox 21">
            <a:extLst>
              <a:ext uri="{FF2B5EF4-FFF2-40B4-BE49-F238E27FC236}">
                <a16:creationId xmlns:a16="http://schemas.microsoft.com/office/drawing/2014/main" id="{A2732563-A81F-4462-ABFF-4832E77CFAE8}"/>
              </a:ext>
            </a:extLst>
          </p:cNvPr>
          <p:cNvSpPr txBox="1"/>
          <p:nvPr/>
        </p:nvSpPr>
        <p:spPr>
          <a:xfrm>
            <a:off x="5324218" y="4041443"/>
            <a:ext cx="381000" cy="646331"/>
          </a:xfrm>
          <a:prstGeom prst="rect">
            <a:avLst/>
          </a:prstGeom>
          <a:noFill/>
        </p:spPr>
        <p:txBody>
          <a:bodyPr wrap="square" rtlCol="0">
            <a:spAutoFit/>
          </a:bodyPr>
          <a:lstStyle/>
          <a:p>
            <a:r>
              <a:rPr lang="en-US" sz="3600" dirty="0"/>
              <a:t>=</a:t>
            </a:r>
          </a:p>
        </p:txBody>
      </p:sp>
      <p:sp>
        <p:nvSpPr>
          <p:cNvPr id="23" name="TextBox 22">
            <a:extLst>
              <a:ext uri="{FF2B5EF4-FFF2-40B4-BE49-F238E27FC236}">
                <a16:creationId xmlns:a16="http://schemas.microsoft.com/office/drawing/2014/main" id="{2DB0C736-089A-47C9-B768-842BC3838108}"/>
              </a:ext>
            </a:extLst>
          </p:cNvPr>
          <p:cNvSpPr txBox="1"/>
          <p:nvPr/>
        </p:nvSpPr>
        <p:spPr>
          <a:xfrm>
            <a:off x="5705218" y="4020203"/>
            <a:ext cx="3182770" cy="646331"/>
          </a:xfrm>
          <a:prstGeom prst="rect">
            <a:avLst/>
          </a:prstGeom>
          <a:noFill/>
        </p:spPr>
        <p:txBody>
          <a:bodyPr wrap="square" rtlCol="0">
            <a:spAutoFit/>
          </a:bodyPr>
          <a:lstStyle/>
          <a:p>
            <a:r>
              <a:rPr lang="en-US" sz="3600" dirty="0"/>
              <a:t>190,104 gal</a:t>
            </a:r>
            <a:endParaRPr lang="en-US" sz="3600" baseline="30000" dirty="0"/>
          </a:p>
        </p:txBody>
      </p:sp>
      <p:sp>
        <p:nvSpPr>
          <p:cNvPr id="5" name="TextBox 4">
            <a:extLst>
              <a:ext uri="{FF2B5EF4-FFF2-40B4-BE49-F238E27FC236}">
                <a16:creationId xmlns:a16="http://schemas.microsoft.com/office/drawing/2014/main" id="{862C262C-35C3-431D-BD36-7F566BF51D14}"/>
              </a:ext>
            </a:extLst>
          </p:cNvPr>
          <p:cNvSpPr txBox="1"/>
          <p:nvPr/>
        </p:nvSpPr>
        <p:spPr>
          <a:xfrm>
            <a:off x="845090" y="5486400"/>
            <a:ext cx="7661898" cy="646331"/>
          </a:xfrm>
          <a:prstGeom prst="rect">
            <a:avLst/>
          </a:prstGeom>
          <a:noFill/>
        </p:spPr>
        <p:txBody>
          <a:bodyPr wrap="square" rtlCol="0">
            <a:spAutoFit/>
          </a:bodyPr>
          <a:lstStyle/>
          <a:p>
            <a:r>
              <a:rPr lang="en-US" sz="3600" dirty="0"/>
              <a:t>1.1 MGD = 1,100,000 gal/day</a:t>
            </a:r>
          </a:p>
        </p:txBody>
      </p:sp>
      <p:cxnSp>
        <p:nvCxnSpPr>
          <p:cNvPr id="7" name="Straight Connector 6">
            <a:extLst>
              <a:ext uri="{FF2B5EF4-FFF2-40B4-BE49-F238E27FC236}">
                <a16:creationId xmlns:a16="http://schemas.microsoft.com/office/drawing/2014/main" id="{BB2CC319-251E-4534-9934-2AB6D477E757}"/>
              </a:ext>
            </a:extLst>
          </p:cNvPr>
          <p:cNvCxnSpPr/>
          <p:nvPr/>
        </p:nvCxnSpPr>
        <p:spPr>
          <a:xfrm flipV="1">
            <a:off x="2362200" y="4020203"/>
            <a:ext cx="640806" cy="399397"/>
          </a:xfrm>
          <a:prstGeom prst="line">
            <a:avLst/>
          </a:prstGeom>
        </p:spPr>
        <p:style>
          <a:lnRef idx="2">
            <a:schemeClr val="dk1"/>
          </a:lnRef>
          <a:fillRef idx="0">
            <a:schemeClr val="dk1"/>
          </a:fillRef>
          <a:effectRef idx="1">
            <a:schemeClr val="dk1"/>
          </a:effectRef>
          <a:fontRef idx="minor">
            <a:schemeClr val="tx1"/>
          </a:fontRef>
        </p:style>
      </p:cxnSp>
      <p:cxnSp>
        <p:nvCxnSpPr>
          <p:cNvPr id="24" name="Straight Connector 23">
            <a:extLst>
              <a:ext uri="{FF2B5EF4-FFF2-40B4-BE49-F238E27FC236}">
                <a16:creationId xmlns:a16="http://schemas.microsoft.com/office/drawing/2014/main" id="{C453EF73-9790-4EBA-9CF1-219E44B9D3AB}"/>
              </a:ext>
            </a:extLst>
          </p:cNvPr>
          <p:cNvCxnSpPr/>
          <p:nvPr/>
        </p:nvCxnSpPr>
        <p:spPr>
          <a:xfrm flipV="1">
            <a:off x="4322935" y="4543539"/>
            <a:ext cx="640806" cy="399397"/>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976924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4"/>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2"/>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23"/>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6" grpId="0"/>
      <p:bldP spid="15" grpId="0"/>
      <p:bldP spid="9" grpId="0"/>
      <p:bldP spid="11" grpId="0"/>
      <p:bldP spid="19" grpId="0"/>
      <p:bldP spid="20" grpId="0"/>
      <p:bldP spid="21" grpId="0"/>
      <p:bldP spid="22" grpId="0"/>
      <p:bldP spid="23"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395299" y="838200"/>
            <a:ext cx="8298910" cy="579438"/>
          </a:xfrm>
        </p:spPr>
        <p:txBody>
          <a:bodyPr/>
          <a:lstStyle/>
          <a:p>
            <a:pPr algn="l"/>
            <a:r>
              <a:rPr lang="en-US" dirty="0"/>
              <a:t>Number 29 Calculation (cont.)</a:t>
            </a:r>
            <a:br>
              <a:rPr lang="en-US" dirty="0"/>
            </a:br>
            <a:r>
              <a:rPr lang="en-US" dirty="0"/>
              <a:t> </a:t>
            </a:r>
          </a:p>
        </p:txBody>
      </p:sp>
      <p:pic>
        <p:nvPicPr>
          <p:cNvPr id="17" name="Content Placeholder 16">
            <a:extLst>
              <a:ext uri="{FF2B5EF4-FFF2-40B4-BE49-F238E27FC236}">
                <a16:creationId xmlns:a16="http://schemas.microsoft.com/office/drawing/2014/main" id="{9B7B86D3-3C64-4FAF-98D7-012B3913FAD6}"/>
              </a:ext>
            </a:extLst>
          </p:cNvPr>
          <p:cNvPicPr>
            <a:picLocks noGrp="1" noChangeAspect="1"/>
          </p:cNvPicPr>
          <p:nvPr>
            <p:ph idx="1"/>
          </p:nvPr>
        </p:nvPicPr>
        <p:blipFill>
          <a:blip r:embed="rId2"/>
          <a:stretch>
            <a:fillRect/>
          </a:stretch>
        </p:blipFill>
        <p:spPr>
          <a:xfrm>
            <a:off x="1606518" y="1654752"/>
            <a:ext cx="5470926" cy="1445994"/>
          </a:xfrm>
          <a:prstGeom prst="rect">
            <a:avLst/>
          </a:prstGeom>
        </p:spPr>
      </p:pic>
      <p:sp>
        <p:nvSpPr>
          <p:cNvPr id="9" name="TextBox 8">
            <a:extLst>
              <a:ext uri="{FF2B5EF4-FFF2-40B4-BE49-F238E27FC236}">
                <a16:creationId xmlns:a16="http://schemas.microsoft.com/office/drawing/2014/main" id="{48D7D5BC-25CA-477F-A374-8DED258E3AA3}"/>
              </a:ext>
            </a:extLst>
          </p:cNvPr>
          <p:cNvSpPr txBox="1"/>
          <p:nvPr/>
        </p:nvSpPr>
        <p:spPr>
          <a:xfrm>
            <a:off x="3634974" y="2981049"/>
            <a:ext cx="381000" cy="646331"/>
          </a:xfrm>
          <a:prstGeom prst="rect">
            <a:avLst/>
          </a:prstGeom>
          <a:noFill/>
        </p:spPr>
        <p:txBody>
          <a:bodyPr wrap="square" rtlCol="0">
            <a:spAutoFit/>
          </a:bodyPr>
          <a:lstStyle/>
          <a:p>
            <a:r>
              <a:rPr lang="en-US" sz="3600" dirty="0"/>
              <a:t>x</a:t>
            </a:r>
          </a:p>
        </p:txBody>
      </p:sp>
      <p:sp>
        <p:nvSpPr>
          <p:cNvPr id="22" name="TextBox 21">
            <a:extLst>
              <a:ext uri="{FF2B5EF4-FFF2-40B4-BE49-F238E27FC236}">
                <a16:creationId xmlns:a16="http://schemas.microsoft.com/office/drawing/2014/main" id="{A2732563-A81F-4462-ABFF-4832E77CFAE8}"/>
              </a:ext>
            </a:extLst>
          </p:cNvPr>
          <p:cNvSpPr txBox="1"/>
          <p:nvPr/>
        </p:nvSpPr>
        <p:spPr>
          <a:xfrm>
            <a:off x="6696444" y="3329726"/>
            <a:ext cx="381000" cy="646331"/>
          </a:xfrm>
          <a:prstGeom prst="rect">
            <a:avLst/>
          </a:prstGeom>
          <a:noFill/>
        </p:spPr>
        <p:txBody>
          <a:bodyPr wrap="square" rtlCol="0">
            <a:spAutoFit/>
          </a:bodyPr>
          <a:lstStyle/>
          <a:p>
            <a:r>
              <a:rPr lang="en-US" sz="3600" dirty="0"/>
              <a:t>=</a:t>
            </a:r>
          </a:p>
        </p:txBody>
      </p:sp>
      <p:sp>
        <p:nvSpPr>
          <p:cNvPr id="5" name="TextBox 4">
            <a:extLst>
              <a:ext uri="{FF2B5EF4-FFF2-40B4-BE49-F238E27FC236}">
                <a16:creationId xmlns:a16="http://schemas.microsoft.com/office/drawing/2014/main" id="{862C262C-35C3-431D-BD36-7F566BF51D14}"/>
              </a:ext>
            </a:extLst>
          </p:cNvPr>
          <p:cNvSpPr txBox="1"/>
          <p:nvPr/>
        </p:nvSpPr>
        <p:spPr>
          <a:xfrm>
            <a:off x="1611382" y="3780713"/>
            <a:ext cx="4031710" cy="646331"/>
          </a:xfrm>
          <a:prstGeom prst="rect">
            <a:avLst/>
          </a:prstGeom>
          <a:noFill/>
        </p:spPr>
        <p:txBody>
          <a:bodyPr wrap="square" rtlCol="0">
            <a:spAutoFit/>
          </a:bodyPr>
          <a:lstStyle/>
          <a:p>
            <a:r>
              <a:rPr lang="en-US" sz="3600" dirty="0"/>
              <a:t>1,100,000 gal/day</a:t>
            </a:r>
          </a:p>
        </p:txBody>
      </p:sp>
      <p:sp>
        <p:nvSpPr>
          <p:cNvPr id="25" name="TextBox 24">
            <a:extLst>
              <a:ext uri="{FF2B5EF4-FFF2-40B4-BE49-F238E27FC236}">
                <a16:creationId xmlns:a16="http://schemas.microsoft.com/office/drawing/2014/main" id="{54E8D896-4CBD-40C4-BFA9-72FA573E75D8}"/>
              </a:ext>
            </a:extLst>
          </p:cNvPr>
          <p:cNvSpPr txBox="1"/>
          <p:nvPr/>
        </p:nvSpPr>
        <p:spPr>
          <a:xfrm>
            <a:off x="4103415" y="2981049"/>
            <a:ext cx="2279110" cy="646331"/>
          </a:xfrm>
          <a:prstGeom prst="rect">
            <a:avLst/>
          </a:prstGeom>
          <a:noFill/>
        </p:spPr>
        <p:txBody>
          <a:bodyPr wrap="square" rtlCol="0">
            <a:spAutoFit/>
          </a:bodyPr>
          <a:lstStyle/>
          <a:p>
            <a:r>
              <a:rPr lang="en-US" sz="3600" dirty="0"/>
              <a:t>24 hr./day</a:t>
            </a:r>
            <a:endParaRPr lang="en-US" sz="3600" baseline="30000" dirty="0"/>
          </a:p>
        </p:txBody>
      </p:sp>
      <p:cxnSp>
        <p:nvCxnSpPr>
          <p:cNvPr id="4" name="Straight Connector 3">
            <a:extLst>
              <a:ext uri="{FF2B5EF4-FFF2-40B4-BE49-F238E27FC236}">
                <a16:creationId xmlns:a16="http://schemas.microsoft.com/office/drawing/2014/main" id="{4FD58866-F033-46A2-8937-BA299773507E}"/>
              </a:ext>
            </a:extLst>
          </p:cNvPr>
          <p:cNvCxnSpPr>
            <a:cxnSpLocks/>
          </p:cNvCxnSpPr>
          <p:nvPr/>
        </p:nvCxnSpPr>
        <p:spPr>
          <a:xfrm>
            <a:off x="762000" y="3627382"/>
            <a:ext cx="5867400" cy="0"/>
          </a:xfrm>
          <a:prstGeom prst="line">
            <a:avLst/>
          </a:prstGeom>
        </p:spPr>
        <p:style>
          <a:lnRef idx="3">
            <a:schemeClr val="dk1"/>
          </a:lnRef>
          <a:fillRef idx="0">
            <a:schemeClr val="dk1"/>
          </a:fillRef>
          <a:effectRef idx="2">
            <a:schemeClr val="dk1"/>
          </a:effectRef>
          <a:fontRef idx="minor">
            <a:schemeClr val="tx1"/>
          </a:fontRef>
        </p:style>
      </p:cxnSp>
      <p:sp>
        <p:nvSpPr>
          <p:cNvPr id="26" name="TextBox 25">
            <a:extLst>
              <a:ext uri="{FF2B5EF4-FFF2-40B4-BE49-F238E27FC236}">
                <a16:creationId xmlns:a16="http://schemas.microsoft.com/office/drawing/2014/main" id="{BEDD5C4C-E71D-482F-B820-F970BD4AE5DE}"/>
              </a:ext>
            </a:extLst>
          </p:cNvPr>
          <p:cNvSpPr txBox="1"/>
          <p:nvPr/>
        </p:nvSpPr>
        <p:spPr>
          <a:xfrm>
            <a:off x="960237" y="2992125"/>
            <a:ext cx="2667000" cy="646331"/>
          </a:xfrm>
          <a:prstGeom prst="rect">
            <a:avLst/>
          </a:prstGeom>
          <a:noFill/>
        </p:spPr>
        <p:txBody>
          <a:bodyPr wrap="square" rtlCol="0">
            <a:spAutoFit/>
          </a:bodyPr>
          <a:lstStyle/>
          <a:p>
            <a:r>
              <a:rPr lang="en-US" sz="3600" dirty="0"/>
              <a:t>190,104 gal</a:t>
            </a:r>
            <a:endParaRPr lang="en-US" sz="3600" baseline="30000" dirty="0"/>
          </a:p>
        </p:txBody>
      </p:sp>
      <p:cxnSp>
        <p:nvCxnSpPr>
          <p:cNvPr id="27" name="Straight Connector 26">
            <a:extLst>
              <a:ext uri="{FF2B5EF4-FFF2-40B4-BE49-F238E27FC236}">
                <a16:creationId xmlns:a16="http://schemas.microsoft.com/office/drawing/2014/main" id="{6520D590-616D-46AF-AD42-E3D4674927BF}"/>
              </a:ext>
            </a:extLst>
          </p:cNvPr>
          <p:cNvCxnSpPr/>
          <p:nvPr/>
        </p:nvCxnSpPr>
        <p:spPr>
          <a:xfrm flipV="1">
            <a:off x="2789466" y="3170292"/>
            <a:ext cx="640806" cy="399397"/>
          </a:xfrm>
          <a:prstGeom prst="line">
            <a:avLst/>
          </a:prstGeom>
        </p:spPr>
        <p:style>
          <a:lnRef idx="2">
            <a:schemeClr val="dk1"/>
          </a:lnRef>
          <a:fillRef idx="0">
            <a:schemeClr val="dk1"/>
          </a:fillRef>
          <a:effectRef idx="1">
            <a:schemeClr val="dk1"/>
          </a:effectRef>
          <a:fontRef idx="minor">
            <a:schemeClr val="tx1"/>
          </a:fontRef>
        </p:style>
      </p:cxnSp>
      <p:cxnSp>
        <p:nvCxnSpPr>
          <p:cNvPr id="28" name="Straight Connector 27">
            <a:extLst>
              <a:ext uri="{FF2B5EF4-FFF2-40B4-BE49-F238E27FC236}">
                <a16:creationId xmlns:a16="http://schemas.microsoft.com/office/drawing/2014/main" id="{6199E29C-E00D-483E-A9A7-44783800B7FC}"/>
              </a:ext>
            </a:extLst>
          </p:cNvPr>
          <p:cNvCxnSpPr/>
          <p:nvPr/>
        </p:nvCxnSpPr>
        <p:spPr>
          <a:xfrm flipV="1">
            <a:off x="3861142" y="3904179"/>
            <a:ext cx="640806" cy="399397"/>
          </a:xfrm>
          <a:prstGeom prst="line">
            <a:avLst/>
          </a:prstGeom>
        </p:spPr>
        <p:style>
          <a:lnRef idx="2">
            <a:schemeClr val="dk1"/>
          </a:lnRef>
          <a:fillRef idx="0">
            <a:schemeClr val="dk1"/>
          </a:fillRef>
          <a:effectRef idx="1">
            <a:schemeClr val="dk1"/>
          </a:effectRef>
          <a:fontRef idx="minor">
            <a:schemeClr val="tx1"/>
          </a:fontRef>
        </p:style>
      </p:cxnSp>
      <p:cxnSp>
        <p:nvCxnSpPr>
          <p:cNvPr id="29" name="Straight Connector 28">
            <a:extLst>
              <a:ext uri="{FF2B5EF4-FFF2-40B4-BE49-F238E27FC236}">
                <a16:creationId xmlns:a16="http://schemas.microsoft.com/office/drawing/2014/main" id="{9A3C7A63-B076-48DF-B184-F0AEBE07A503}"/>
              </a:ext>
            </a:extLst>
          </p:cNvPr>
          <p:cNvCxnSpPr/>
          <p:nvPr/>
        </p:nvCxnSpPr>
        <p:spPr>
          <a:xfrm flipV="1">
            <a:off x="5544754" y="3130028"/>
            <a:ext cx="640806" cy="399397"/>
          </a:xfrm>
          <a:prstGeom prst="line">
            <a:avLst/>
          </a:prstGeom>
        </p:spPr>
        <p:style>
          <a:lnRef idx="2">
            <a:schemeClr val="dk1"/>
          </a:lnRef>
          <a:fillRef idx="0">
            <a:schemeClr val="dk1"/>
          </a:fillRef>
          <a:effectRef idx="1">
            <a:schemeClr val="dk1"/>
          </a:effectRef>
          <a:fontRef idx="minor">
            <a:schemeClr val="tx1"/>
          </a:fontRef>
        </p:style>
      </p:cxnSp>
      <p:cxnSp>
        <p:nvCxnSpPr>
          <p:cNvPr id="30" name="Straight Connector 29">
            <a:extLst>
              <a:ext uri="{FF2B5EF4-FFF2-40B4-BE49-F238E27FC236}">
                <a16:creationId xmlns:a16="http://schemas.microsoft.com/office/drawing/2014/main" id="{4046AE5B-B540-4C61-BAE4-A418ED3FAA57}"/>
              </a:ext>
            </a:extLst>
          </p:cNvPr>
          <p:cNvCxnSpPr/>
          <p:nvPr/>
        </p:nvCxnSpPr>
        <p:spPr>
          <a:xfrm flipV="1">
            <a:off x="4721313" y="3910664"/>
            <a:ext cx="640806" cy="399397"/>
          </a:xfrm>
          <a:prstGeom prst="line">
            <a:avLst/>
          </a:prstGeom>
        </p:spPr>
        <p:style>
          <a:lnRef idx="2">
            <a:schemeClr val="dk1"/>
          </a:lnRef>
          <a:fillRef idx="0">
            <a:schemeClr val="dk1"/>
          </a:fillRef>
          <a:effectRef idx="1">
            <a:schemeClr val="dk1"/>
          </a:effectRef>
          <a:fontRef idx="minor">
            <a:schemeClr val="tx1"/>
          </a:fontRef>
        </p:style>
      </p:cxnSp>
      <p:sp>
        <p:nvSpPr>
          <p:cNvPr id="31" name="TextBox 30">
            <a:extLst>
              <a:ext uri="{FF2B5EF4-FFF2-40B4-BE49-F238E27FC236}">
                <a16:creationId xmlns:a16="http://schemas.microsoft.com/office/drawing/2014/main" id="{4F0BE2A9-1C5D-4E23-BD1E-69C422771761}"/>
              </a:ext>
            </a:extLst>
          </p:cNvPr>
          <p:cNvSpPr txBox="1"/>
          <p:nvPr/>
        </p:nvSpPr>
        <p:spPr>
          <a:xfrm>
            <a:off x="7164376" y="3315290"/>
            <a:ext cx="1827223" cy="646331"/>
          </a:xfrm>
          <a:prstGeom prst="rect">
            <a:avLst/>
          </a:prstGeom>
          <a:noFill/>
        </p:spPr>
        <p:txBody>
          <a:bodyPr wrap="square" rtlCol="0">
            <a:spAutoFit/>
          </a:bodyPr>
          <a:lstStyle/>
          <a:p>
            <a:r>
              <a:rPr lang="en-US" sz="3600" dirty="0"/>
              <a:t>4.1 hrs.</a:t>
            </a:r>
          </a:p>
        </p:txBody>
      </p:sp>
    </p:spTree>
    <p:extLst>
      <p:ext uri="{BB962C8B-B14F-4D97-AF65-F5344CB8AC3E}">
        <p14:creationId xmlns:p14="http://schemas.microsoft.com/office/powerpoint/2010/main" val="2057361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2" grpId="0"/>
      <p:bldP spid="5" grpId="0"/>
      <p:bldP spid="25" grpId="0"/>
      <p:bldP spid="26" grpId="0"/>
      <p:bldP spid="31"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447800" y="590550"/>
            <a:ext cx="8458200" cy="2286000"/>
          </a:xfrm>
        </p:spPr>
        <p:txBody>
          <a:bodyPr/>
          <a:lstStyle/>
          <a:p>
            <a:pPr algn="l"/>
            <a:r>
              <a:rPr lang="en-US" sz="3600" dirty="0"/>
              <a:t>30.	Determine the detention time in      a clarifier, in hours, that has a     diameter of 62 feet and a depth of 21 feet, if the flow into the clarifier is 1.6 MGD. </a:t>
            </a:r>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762000" y="3505200"/>
            <a:ext cx="8222710" cy="5105400"/>
          </a:xfrm>
        </p:spPr>
        <p:txBody>
          <a:bodyPr/>
          <a:lstStyle/>
          <a:p>
            <a:r>
              <a:rPr lang="en-US" dirty="0"/>
              <a:t>Find the correct formula (Page 11)</a:t>
            </a:r>
          </a:p>
          <a:p>
            <a:pPr marL="0" indent="0">
              <a:buNone/>
            </a:pPr>
            <a:endParaRPr lang="en-US" dirty="0"/>
          </a:p>
          <a:p>
            <a:pPr marL="0" indent="0">
              <a:buNone/>
            </a:pPr>
            <a:endParaRPr lang="en-US" dirty="0"/>
          </a:p>
        </p:txBody>
      </p:sp>
      <p:pic>
        <p:nvPicPr>
          <p:cNvPr id="4" name="Picture 3">
            <a:extLst>
              <a:ext uri="{FF2B5EF4-FFF2-40B4-BE49-F238E27FC236}">
                <a16:creationId xmlns:a16="http://schemas.microsoft.com/office/drawing/2014/main" id="{F169F6B0-6AA1-4066-A9D9-47875938E8BB}"/>
              </a:ext>
            </a:extLst>
          </p:cNvPr>
          <p:cNvPicPr>
            <a:picLocks noChangeAspect="1"/>
          </p:cNvPicPr>
          <p:nvPr/>
        </p:nvPicPr>
        <p:blipFill>
          <a:blip r:embed="rId2"/>
          <a:stretch>
            <a:fillRect/>
          </a:stretch>
        </p:blipFill>
        <p:spPr>
          <a:xfrm>
            <a:off x="914400" y="3962400"/>
            <a:ext cx="5189456" cy="1371600"/>
          </a:xfrm>
          <a:prstGeom prst="rect">
            <a:avLst/>
          </a:prstGeom>
        </p:spPr>
      </p:pic>
    </p:spTree>
    <p:extLst>
      <p:ext uri="{BB962C8B-B14F-4D97-AF65-F5344CB8AC3E}">
        <p14:creationId xmlns:p14="http://schemas.microsoft.com/office/powerpoint/2010/main" val="1258067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219200" y="860295"/>
            <a:ext cx="8382000" cy="579438"/>
          </a:xfrm>
        </p:spPr>
        <p:txBody>
          <a:bodyPr/>
          <a:lstStyle/>
          <a:p>
            <a:pPr algn="l"/>
            <a:r>
              <a:rPr lang="en-US" dirty="0"/>
              <a:t>3.  678,754 </a:t>
            </a:r>
            <a:r>
              <a:rPr lang="en-US" dirty="0" err="1"/>
              <a:t>cu.ft</a:t>
            </a:r>
            <a:r>
              <a:rPr lang="en-US" dirty="0"/>
              <a:t>. to acre-ft. </a:t>
            </a:r>
            <a:br>
              <a:rPr lang="en-US" dirty="0"/>
            </a:br>
            <a:endParaRPr lang="en-US" dirty="0"/>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1143000" y="1628864"/>
            <a:ext cx="8077200" cy="5105400"/>
          </a:xfrm>
        </p:spPr>
        <p:txBody>
          <a:bodyPr/>
          <a:lstStyle/>
          <a:p>
            <a:r>
              <a:rPr lang="en-US" dirty="0"/>
              <a:t>Find the correct conversion factor </a:t>
            </a:r>
            <a:br>
              <a:rPr lang="en-US" dirty="0"/>
            </a:br>
            <a:r>
              <a:rPr lang="en-US" dirty="0"/>
              <a:t>(Page 1)</a:t>
            </a:r>
          </a:p>
          <a:p>
            <a:pPr marL="0" indent="0">
              <a:buNone/>
            </a:pPr>
            <a:r>
              <a:rPr lang="en-US" dirty="0"/>
              <a:t>1 acre-ft = 43,560 ft</a:t>
            </a:r>
            <a:r>
              <a:rPr lang="en-US" baseline="30000" dirty="0"/>
              <a:t>3</a:t>
            </a:r>
          </a:p>
          <a:p>
            <a:pPr marL="0" indent="0">
              <a:buNone/>
            </a:pPr>
            <a:endParaRPr lang="en-US" dirty="0"/>
          </a:p>
          <a:p>
            <a:pPr marL="0" indent="0">
              <a:buNone/>
            </a:pPr>
            <a:endParaRPr lang="en-US" dirty="0"/>
          </a:p>
        </p:txBody>
      </p:sp>
      <p:sp>
        <p:nvSpPr>
          <p:cNvPr id="11" name="TextBox 10">
            <a:extLst>
              <a:ext uri="{FF2B5EF4-FFF2-40B4-BE49-F238E27FC236}">
                <a16:creationId xmlns:a16="http://schemas.microsoft.com/office/drawing/2014/main" id="{8ACCE502-2637-4005-A55F-2745CD910FAB}"/>
              </a:ext>
            </a:extLst>
          </p:cNvPr>
          <p:cNvSpPr txBox="1"/>
          <p:nvPr/>
        </p:nvSpPr>
        <p:spPr>
          <a:xfrm>
            <a:off x="3429000" y="3745149"/>
            <a:ext cx="381000" cy="646331"/>
          </a:xfrm>
          <a:prstGeom prst="rect">
            <a:avLst/>
          </a:prstGeom>
          <a:noFill/>
        </p:spPr>
        <p:txBody>
          <a:bodyPr wrap="square" rtlCol="0">
            <a:spAutoFit/>
          </a:bodyPr>
          <a:lstStyle/>
          <a:p>
            <a:r>
              <a:rPr lang="en-US" sz="3600" dirty="0"/>
              <a:t>x</a:t>
            </a:r>
          </a:p>
        </p:txBody>
      </p:sp>
      <p:sp>
        <p:nvSpPr>
          <p:cNvPr id="12" name="TextBox 11">
            <a:extLst>
              <a:ext uri="{FF2B5EF4-FFF2-40B4-BE49-F238E27FC236}">
                <a16:creationId xmlns:a16="http://schemas.microsoft.com/office/drawing/2014/main" id="{70D9F017-D0C9-4D06-98B3-169B2DCE8835}"/>
              </a:ext>
            </a:extLst>
          </p:cNvPr>
          <p:cNvSpPr txBox="1"/>
          <p:nvPr/>
        </p:nvSpPr>
        <p:spPr>
          <a:xfrm>
            <a:off x="4038600" y="3552735"/>
            <a:ext cx="2286000" cy="1754326"/>
          </a:xfrm>
          <a:prstGeom prst="rect">
            <a:avLst/>
          </a:prstGeom>
          <a:noFill/>
        </p:spPr>
        <p:txBody>
          <a:bodyPr wrap="square" rtlCol="0">
            <a:spAutoFit/>
          </a:bodyPr>
          <a:lstStyle/>
          <a:p>
            <a:r>
              <a:rPr lang="en-US" sz="3600" u="sng" dirty="0"/>
              <a:t>  1 ac-ft</a:t>
            </a:r>
            <a:r>
              <a:rPr lang="en-US" sz="2800" u="sng" dirty="0"/>
              <a:t>__</a:t>
            </a:r>
            <a:br>
              <a:rPr lang="en-US" sz="3600" u="sng" dirty="0"/>
            </a:br>
            <a:r>
              <a:rPr lang="en-US" sz="3600" dirty="0"/>
              <a:t>43,560 ft.</a:t>
            </a:r>
            <a:r>
              <a:rPr lang="en-US" sz="3600" baseline="30000" dirty="0"/>
              <a:t>3</a:t>
            </a:r>
            <a:br>
              <a:rPr lang="en-US" sz="3600" dirty="0"/>
            </a:br>
            <a:endParaRPr lang="en-US" sz="3600" u="sng" dirty="0"/>
          </a:p>
        </p:txBody>
      </p:sp>
      <p:sp>
        <p:nvSpPr>
          <p:cNvPr id="13" name="TextBox 12">
            <a:extLst>
              <a:ext uri="{FF2B5EF4-FFF2-40B4-BE49-F238E27FC236}">
                <a16:creationId xmlns:a16="http://schemas.microsoft.com/office/drawing/2014/main" id="{388773B4-6D0C-4B79-8CE8-D048FB4A9712}"/>
              </a:ext>
            </a:extLst>
          </p:cNvPr>
          <p:cNvSpPr txBox="1"/>
          <p:nvPr/>
        </p:nvSpPr>
        <p:spPr>
          <a:xfrm>
            <a:off x="762000" y="3581400"/>
            <a:ext cx="2667000" cy="1200329"/>
          </a:xfrm>
          <a:prstGeom prst="rect">
            <a:avLst/>
          </a:prstGeom>
          <a:noFill/>
        </p:spPr>
        <p:txBody>
          <a:bodyPr wrap="square" rtlCol="0">
            <a:spAutoFit/>
          </a:bodyPr>
          <a:lstStyle/>
          <a:p>
            <a:r>
              <a:rPr lang="en-US" sz="3600" u="sng" dirty="0"/>
              <a:t>678,754 ft</a:t>
            </a:r>
            <a:r>
              <a:rPr lang="en-US" sz="3600" u="sng" baseline="30000" dirty="0"/>
              <a:t>3</a:t>
            </a:r>
            <a:br>
              <a:rPr lang="en-US" sz="3600" dirty="0"/>
            </a:br>
            <a:r>
              <a:rPr lang="en-US" sz="3600" dirty="0"/>
              <a:t>       1</a:t>
            </a:r>
            <a:endParaRPr lang="en-US" sz="3600" u="sng" dirty="0"/>
          </a:p>
        </p:txBody>
      </p:sp>
      <p:sp>
        <p:nvSpPr>
          <p:cNvPr id="14" name="TextBox 13">
            <a:extLst>
              <a:ext uri="{FF2B5EF4-FFF2-40B4-BE49-F238E27FC236}">
                <a16:creationId xmlns:a16="http://schemas.microsoft.com/office/drawing/2014/main" id="{A0024369-C468-49F4-A344-564C09F3556B}"/>
              </a:ext>
            </a:extLst>
          </p:cNvPr>
          <p:cNvSpPr txBox="1"/>
          <p:nvPr/>
        </p:nvSpPr>
        <p:spPr>
          <a:xfrm>
            <a:off x="6553200" y="3733799"/>
            <a:ext cx="2743200" cy="646331"/>
          </a:xfrm>
          <a:prstGeom prst="rect">
            <a:avLst/>
          </a:prstGeom>
          <a:noFill/>
        </p:spPr>
        <p:txBody>
          <a:bodyPr wrap="square" rtlCol="0">
            <a:spAutoFit/>
          </a:bodyPr>
          <a:lstStyle/>
          <a:p>
            <a:r>
              <a:rPr lang="en-US" sz="3600" dirty="0"/>
              <a:t>15.58 ac-ft.</a:t>
            </a:r>
            <a:endParaRPr lang="en-US" sz="3600" baseline="30000" dirty="0"/>
          </a:p>
        </p:txBody>
      </p:sp>
      <p:sp>
        <p:nvSpPr>
          <p:cNvPr id="16" name="TextBox 15">
            <a:extLst>
              <a:ext uri="{FF2B5EF4-FFF2-40B4-BE49-F238E27FC236}">
                <a16:creationId xmlns:a16="http://schemas.microsoft.com/office/drawing/2014/main" id="{49132294-90F6-4AAB-97C5-A0F9E2FC6272}"/>
              </a:ext>
            </a:extLst>
          </p:cNvPr>
          <p:cNvSpPr txBox="1"/>
          <p:nvPr/>
        </p:nvSpPr>
        <p:spPr>
          <a:xfrm>
            <a:off x="6210300" y="3722448"/>
            <a:ext cx="381000" cy="646331"/>
          </a:xfrm>
          <a:prstGeom prst="rect">
            <a:avLst/>
          </a:prstGeom>
          <a:noFill/>
        </p:spPr>
        <p:txBody>
          <a:bodyPr wrap="square" rtlCol="0">
            <a:spAutoFit/>
          </a:bodyPr>
          <a:lstStyle/>
          <a:p>
            <a:r>
              <a:rPr lang="en-US" sz="3600" dirty="0"/>
              <a:t>=</a:t>
            </a:r>
          </a:p>
        </p:txBody>
      </p:sp>
      <p:cxnSp>
        <p:nvCxnSpPr>
          <p:cNvPr id="18" name="Straight Connector 17">
            <a:extLst>
              <a:ext uri="{FF2B5EF4-FFF2-40B4-BE49-F238E27FC236}">
                <a16:creationId xmlns:a16="http://schemas.microsoft.com/office/drawing/2014/main" id="{8960D1BF-4E48-47E6-AE3B-ECCFE9A14845}"/>
              </a:ext>
            </a:extLst>
          </p:cNvPr>
          <p:cNvCxnSpPr>
            <a:cxnSpLocks/>
          </p:cNvCxnSpPr>
          <p:nvPr/>
        </p:nvCxnSpPr>
        <p:spPr>
          <a:xfrm flipH="1">
            <a:off x="5562600" y="4267200"/>
            <a:ext cx="647701" cy="271292"/>
          </a:xfrm>
          <a:prstGeom prst="line">
            <a:avLst/>
          </a:prstGeom>
        </p:spPr>
        <p:style>
          <a:lnRef idx="2">
            <a:schemeClr val="dk1"/>
          </a:lnRef>
          <a:fillRef idx="0">
            <a:schemeClr val="dk1"/>
          </a:fillRef>
          <a:effectRef idx="1">
            <a:schemeClr val="dk1"/>
          </a:effectRef>
          <a:fontRef idx="minor">
            <a:schemeClr val="tx1"/>
          </a:fontRef>
        </p:style>
      </p:cxnSp>
      <p:cxnSp>
        <p:nvCxnSpPr>
          <p:cNvPr id="20" name="Straight Connector 19">
            <a:extLst>
              <a:ext uri="{FF2B5EF4-FFF2-40B4-BE49-F238E27FC236}">
                <a16:creationId xmlns:a16="http://schemas.microsoft.com/office/drawing/2014/main" id="{FF33442C-BD4B-412F-85AD-BE219BE64C10}"/>
              </a:ext>
            </a:extLst>
          </p:cNvPr>
          <p:cNvCxnSpPr>
            <a:cxnSpLocks/>
          </p:cNvCxnSpPr>
          <p:nvPr/>
        </p:nvCxnSpPr>
        <p:spPr>
          <a:xfrm flipH="1">
            <a:off x="2533650" y="3745149"/>
            <a:ext cx="642431" cy="300464"/>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657359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6"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365263" y="840377"/>
            <a:ext cx="8298910" cy="579438"/>
          </a:xfrm>
        </p:spPr>
        <p:txBody>
          <a:bodyPr/>
          <a:lstStyle/>
          <a:p>
            <a:pPr algn="l"/>
            <a:r>
              <a:rPr lang="en-US" dirty="0"/>
              <a:t>Number 30 Calculation</a:t>
            </a:r>
            <a:br>
              <a:rPr lang="en-US" dirty="0"/>
            </a:br>
            <a:r>
              <a:rPr lang="en-US" dirty="0"/>
              <a:t> </a:t>
            </a:r>
          </a:p>
        </p:txBody>
      </p:sp>
      <p:pic>
        <p:nvPicPr>
          <p:cNvPr id="17" name="Content Placeholder 16">
            <a:extLst>
              <a:ext uri="{FF2B5EF4-FFF2-40B4-BE49-F238E27FC236}">
                <a16:creationId xmlns:a16="http://schemas.microsoft.com/office/drawing/2014/main" id="{9B7B86D3-3C64-4FAF-98D7-012B3913FAD6}"/>
              </a:ext>
            </a:extLst>
          </p:cNvPr>
          <p:cNvPicPr>
            <a:picLocks noGrp="1" noChangeAspect="1"/>
          </p:cNvPicPr>
          <p:nvPr>
            <p:ph idx="1"/>
          </p:nvPr>
        </p:nvPicPr>
        <p:blipFill>
          <a:blip r:embed="rId2"/>
          <a:stretch>
            <a:fillRect/>
          </a:stretch>
        </p:blipFill>
        <p:spPr>
          <a:xfrm>
            <a:off x="1388727" y="1612558"/>
            <a:ext cx="5470926" cy="1445994"/>
          </a:xfrm>
          <a:prstGeom prst="rect">
            <a:avLst/>
          </a:prstGeom>
        </p:spPr>
      </p:pic>
      <p:sp>
        <p:nvSpPr>
          <p:cNvPr id="12" name="TextBox 11">
            <a:extLst>
              <a:ext uri="{FF2B5EF4-FFF2-40B4-BE49-F238E27FC236}">
                <a16:creationId xmlns:a16="http://schemas.microsoft.com/office/drawing/2014/main" id="{70D9F017-D0C9-4D06-98B3-169B2DCE8835}"/>
              </a:ext>
            </a:extLst>
          </p:cNvPr>
          <p:cNvSpPr txBox="1"/>
          <p:nvPr/>
        </p:nvSpPr>
        <p:spPr>
          <a:xfrm>
            <a:off x="3778527" y="3057075"/>
            <a:ext cx="1214798" cy="646331"/>
          </a:xfrm>
          <a:prstGeom prst="rect">
            <a:avLst/>
          </a:prstGeom>
          <a:noFill/>
        </p:spPr>
        <p:txBody>
          <a:bodyPr wrap="square" rtlCol="0">
            <a:spAutoFit/>
          </a:bodyPr>
          <a:lstStyle/>
          <a:p>
            <a:r>
              <a:rPr lang="en-US" sz="3600" dirty="0"/>
              <a:t>62 ft.</a:t>
            </a:r>
            <a:endParaRPr lang="en-US" sz="3600" u="sng" dirty="0"/>
          </a:p>
        </p:txBody>
      </p:sp>
      <p:sp>
        <p:nvSpPr>
          <p:cNvPr id="13" name="TextBox 12">
            <a:extLst>
              <a:ext uri="{FF2B5EF4-FFF2-40B4-BE49-F238E27FC236}">
                <a16:creationId xmlns:a16="http://schemas.microsoft.com/office/drawing/2014/main" id="{388773B4-6D0C-4B79-8CE8-D048FB4A9712}"/>
              </a:ext>
            </a:extLst>
          </p:cNvPr>
          <p:cNvSpPr txBox="1"/>
          <p:nvPr/>
        </p:nvSpPr>
        <p:spPr>
          <a:xfrm>
            <a:off x="706194" y="3057197"/>
            <a:ext cx="1365066" cy="646331"/>
          </a:xfrm>
          <a:prstGeom prst="rect">
            <a:avLst/>
          </a:prstGeom>
          <a:noFill/>
        </p:spPr>
        <p:txBody>
          <a:bodyPr wrap="square" rtlCol="0">
            <a:spAutoFit/>
          </a:bodyPr>
          <a:lstStyle/>
          <a:p>
            <a:r>
              <a:rPr lang="en-US" sz="3600" dirty="0"/>
              <a:t>0.785</a:t>
            </a:r>
          </a:p>
        </p:txBody>
      </p:sp>
      <p:sp>
        <p:nvSpPr>
          <p:cNvPr id="14" name="TextBox 13">
            <a:extLst>
              <a:ext uri="{FF2B5EF4-FFF2-40B4-BE49-F238E27FC236}">
                <a16:creationId xmlns:a16="http://schemas.microsoft.com/office/drawing/2014/main" id="{A0024369-C468-49F4-A344-564C09F3556B}"/>
              </a:ext>
            </a:extLst>
          </p:cNvPr>
          <p:cNvSpPr txBox="1"/>
          <p:nvPr/>
        </p:nvSpPr>
        <p:spPr>
          <a:xfrm>
            <a:off x="6830387" y="3055735"/>
            <a:ext cx="2143382" cy="646331"/>
          </a:xfrm>
          <a:prstGeom prst="rect">
            <a:avLst/>
          </a:prstGeom>
          <a:noFill/>
        </p:spPr>
        <p:txBody>
          <a:bodyPr wrap="square" rtlCol="0">
            <a:spAutoFit/>
          </a:bodyPr>
          <a:lstStyle/>
          <a:p>
            <a:r>
              <a:rPr lang="en-US" sz="3600" dirty="0"/>
              <a:t>63,368 ft</a:t>
            </a:r>
            <a:r>
              <a:rPr lang="en-US" sz="3600" baseline="30000" dirty="0"/>
              <a:t>3</a:t>
            </a:r>
          </a:p>
        </p:txBody>
      </p:sp>
      <p:sp>
        <p:nvSpPr>
          <p:cNvPr id="16" name="TextBox 15">
            <a:extLst>
              <a:ext uri="{FF2B5EF4-FFF2-40B4-BE49-F238E27FC236}">
                <a16:creationId xmlns:a16="http://schemas.microsoft.com/office/drawing/2014/main" id="{49132294-90F6-4AAB-97C5-A0F9E2FC6272}"/>
              </a:ext>
            </a:extLst>
          </p:cNvPr>
          <p:cNvSpPr txBox="1"/>
          <p:nvPr/>
        </p:nvSpPr>
        <p:spPr>
          <a:xfrm>
            <a:off x="6431223" y="3057074"/>
            <a:ext cx="381000" cy="646331"/>
          </a:xfrm>
          <a:prstGeom prst="rect">
            <a:avLst/>
          </a:prstGeom>
          <a:noFill/>
        </p:spPr>
        <p:txBody>
          <a:bodyPr wrap="square" rtlCol="0">
            <a:spAutoFit/>
          </a:bodyPr>
          <a:lstStyle/>
          <a:p>
            <a:r>
              <a:rPr lang="en-US" sz="3600" dirty="0"/>
              <a:t>=</a:t>
            </a:r>
          </a:p>
        </p:txBody>
      </p:sp>
      <p:sp>
        <p:nvSpPr>
          <p:cNvPr id="15" name="TextBox 14">
            <a:extLst>
              <a:ext uri="{FF2B5EF4-FFF2-40B4-BE49-F238E27FC236}">
                <a16:creationId xmlns:a16="http://schemas.microsoft.com/office/drawing/2014/main" id="{B675F664-AB29-4342-AEE9-21DE01481A58}"/>
              </a:ext>
            </a:extLst>
          </p:cNvPr>
          <p:cNvSpPr txBox="1"/>
          <p:nvPr/>
        </p:nvSpPr>
        <p:spPr>
          <a:xfrm>
            <a:off x="1929240" y="3057511"/>
            <a:ext cx="381000" cy="646331"/>
          </a:xfrm>
          <a:prstGeom prst="rect">
            <a:avLst/>
          </a:prstGeom>
          <a:noFill/>
        </p:spPr>
        <p:txBody>
          <a:bodyPr wrap="square" rtlCol="0">
            <a:spAutoFit/>
          </a:bodyPr>
          <a:lstStyle/>
          <a:p>
            <a:r>
              <a:rPr lang="en-US" sz="3600" dirty="0"/>
              <a:t>x</a:t>
            </a:r>
          </a:p>
        </p:txBody>
      </p:sp>
      <p:sp>
        <p:nvSpPr>
          <p:cNvPr id="9" name="TextBox 8">
            <a:extLst>
              <a:ext uri="{FF2B5EF4-FFF2-40B4-BE49-F238E27FC236}">
                <a16:creationId xmlns:a16="http://schemas.microsoft.com/office/drawing/2014/main" id="{48D7D5BC-25CA-477F-A374-8DED258E3AA3}"/>
              </a:ext>
            </a:extLst>
          </p:cNvPr>
          <p:cNvSpPr txBox="1"/>
          <p:nvPr/>
        </p:nvSpPr>
        <p:spPr>
          <a:xfrm>
            <a:off x="3003006" y="4038600"/>
            <a:ext cx="381000" cy="646331"/>
          </a:xfrm>
          <a:prstGeom prst="rect">
            <a:avLst/>
          </a:prstGeom>
          <a:noFill/>
        </p:spPr>
        <p:txBody>
          <a:bodyPr wrap="square" rtlCol="0">
            <a:spAutoFit/>
          </a:bodyPr>
          <a:lstStyle/>
          <a:p>
            <a:r>
              <a:rPr lang="en-US" sz="3600" dirty="0"/>
              <a:t>x</a:t>
            </a:r>
          </a:p>
        </p:txBody>
      </p:sp>
      <p:sp>
        <p:nvSpPr>
          <p:cNvPr id="11" name="TextBox 10">
            <a:extLst>
              <a:ext uri="{FF2B5EF4-FFF2-40B4-BE49-F238E27FC236}">
                <a16:creationId xmlns:a16="http://schemas.microsoft.com/office/drawing/2014/main" id="{2751813C-7367-4F81-8884-670B1E10E016}"/>
              </a:ext>
            </a:extLst>
          </p:cNvPr>
          <p:cNvSpPr txBox="1"/>
          <p:nvPr/>
        </p:nvSpPr>
        <p:spPr>
          <a:xfrm>
            <a:off x="5309692" y="3048079"/>
            <a:ext cx="1229755" cy="646331"/>
          </a:xfrm>
          <a:prstGeom prst="rect">
            <a:avLst/>
          </a:prstGeom>
          <a:noFill/>
        </p:spPr>
        <p:txBody>
          <a:bodyPr wrap="square" rtlCol="0">
            <a:spAutoFit/>
          </a:bodyPr>
          <a:lstStyle/>
          <a:p>
            <a:r>
              <a:rPr lang="en-US" sz="3600" dirty="0"/>
              <a:t>21 ft.</a:t>
            </a:r>
            <a:endParaRPr lang="en-US" sz="3600" u="sng" dirty="0"/>
          </a:p>
        </p:txBody>
      </p:sp>
      <p:sp>
        <p:nvSpPr>
          <p:cNvPr id="19" name="TextBox 18">
            <a:extLst>
              <a:ext uri="{FF2B5EF4-FFF2-40B4-BE49-F238E27FC236}">
                <a16:creationId xmlns:a16="http://schemas.microsoft.com/office/drawing/2014/main" id="{25713546-EBAB-4166-A084-B2D185347392}"/>
              </a:ext>
            </a:extLst>
          </p:cNvPr>
          <p:cNvSpPr txBox="1"/>
          <p:nvPr/>
        </p:nvSpPr>
        <p:spPr>
          <a:xfrm>
            <a:off x="817357" y="3886200"/>
            <a:ext cx="2202910" cy="1200329"/>
          </a:xfrm>
          <a:prstGeom prst="rect">
            <a:avLst/>
          </a:prstGeom>
          <a:noFill/>
        </p:spPr>
        <p:txBody>
          <a:bodyPr wrap="square" rtlCol="0">
            <a:spAutoFit/>
          </a:bodyPr>
          <a:lstStyle/>
          <a:p>
            <a:r>
              <a:rPr lang="en-US" sz="3600" u="sng" dirty="0"/>
              <a:t>63,368 ft</a:t>
            </a:r>
            <a:r>
              <a:rPr lang="en-US" sz="3600" u="sng" baseline="30000" dirty="0"/>
              <a:t>3</a:t>
            </a:r>
            <a:br>
              <a:rPr lang="en-US" sz="3600" baseline="30000" dirty="0"/>
            </a:br>
            <a:r>
              <a:rPr lang="en-US" sz="3600" baseline="30000" dirty="0"/>
              <a:t>          </a:t>
            </a:r>
            <a:r>
              <a:rPr lang="en-US" sz="3600" dirty="0"/>
              <a:t>1</a:t>
            </a:r>
            <a:endParaRPr lang="en-US" sz="3600" u="sng" baseline="30000" dirty="0"/>
          </a:p>
        </p:txBody>
      </p:sp>
      <p:sp>
        <p:nvSpPr>
          <p:cNvPr id="20" name="TextBox 19">
            <a:extLst>
              <a:ext uri="{FF2B5EF4-FFF2-40B4-BE49-F238E27FC236}">
                <a16:creationId xmlns:a16="http://schemas.microsoft.com/office/drawing/2014/main" id="{45D949B1-0B9A-41D5-9C5B-CA52D17589B0}"/>
              </a:ext>
            </a:extLst>
          </p:cNvPr>
          <p:cNvSpPr txBox="1"/>
          <p:nvPr/>
        </p:nvSpPr>
        <p:spPr>
          <a:xfrm>
            <a:off x="3470545" y="3886199"/>
            <a:ext cx="1853673" cy="1200329"/>
          </a:xfrm>
          <a:prstGeom prst="rect">
            <a:avLst/>
          </a:prstGeom>
          <a:noFill/>
        </p:spPr>
        <p:txBody>
          <a:bodyPr wrap="square" rtlCol="0">
            <a:spAutoFit/>
          </a:bodyPr>
          <a:lstStyle/>
          <a:p>
            <a:r>
              <a:rPr lang="en-US" sz="3600" u="sng" dirty="0"/>
              <a:t>7.48 gal</a:t>
            </a:r>
            <a:br>
              <a:rPr lang="en-US" sz="3600" baseline="30000" dirty="0"/>
            </a:br>
            <a:r>
              <a:rPr lang="en-US" sz="3600" baseline="30000" dirty="0"/>
              <a:t>      </a:t>
            </a:r>
            <a:r>
              <a:rPr lang="en-US" sz="3600" dirty="0"/>
              <a:t>1 ft</a:t>
            </a:r>
            <a:r>
              <a:rPr lang="en-US" sz="3600" baseline="30000" dirty="0"/>
              <a:t>3</a:t>
            </a:r>
          </a:p>
        </p:txBody>
      </p:sp>
      <p:sp>
        <p:nvSpPr>
          <p:cNvPr id="21" name="TextBox 20">
            <a:extLst>
              <a:ext uri="{FF2B5EF4-FFF2-40B4-BE49-F238E27FC236}">
                <a16:creationId xmlns:a16="http://schemas.microsoft.com/office/drawing/2014/main" id="{8A8D89A3-7C33-446A-8394-9CD74CF970FD}"/>
              </a:ext>
            </a:extLst>
          </p:cNvPr>
          <p:cNvSpPr txBox="1"/>
          <p:nvPr/>
        </p:nvSpPr>
        <p:spPr>
          <a:xfrm>
            <a:off x="4919610" y="3048079"/>
            <a:ext cx="381000" cy="646331"/>
          </a:xfrm>
          <a:prstGeom prst="rect">
            <a:avLst/>
          </a:prstGeom>
          <a:noFill/>
        </p:spPr>
        <p:txBody>
          <a:bodyPr wrap="square" rtlCol="0">
            <a:spAutoFit/>
          </a:bodyPr>
          <a:lstStyle/>
          <a:p>
            <a:r>
              <a:rPr lang="en-US" sz="3600" dirty="0"/>
              <a:t>x</a:t>
            </a:r>
          </a:p>
        </p:txBody>
      </p:sp>
      <p:sp>
        <p:nvSpPr>
          <p:cNvPr id="22" name="TextBox 21">
            <a:extLst>
              <a:ext uri="{FF2B5EF4-FFF2-40B4-BE49-F238E27FC236}">
                <a16:creationId xmlns:a16="http://schemas.microsoft.com/office/drawing/2014/main" id="{A2732563-A81F-4462-ABFF-4832E77CFAE8}"/>
              </a:ext>
            </a:extLst>
          </p:cNvPr>
          <p:cNvSpPr txBox="1"/>
          <p:nvPr/>
        </p:nvSpPr>
        <p:spPr>
          <a:xfrm>
            <a:off x="5324218" y="4041443"/>
            <a:ext cx="381000" cy="646331"/>
          </a:xfrm>
          <a:prstGeom prst="rect">
            <a:avLst/>
          </a:prstGeom>
          <a:noFill/>
        </p:spPr>
        <p:txBody>
          <a:bodyPr wrap="square" rtlCol="0">
            <a:spAutoFit/>
          </a:bodyPr>
          <a:lstStyle/>
          <a:p>
            <a:r>
              <a:rPr lang="en-US" sz="3600" dirty="0"/>
              <a:t>=</a:t>
            </a:r>
          </a:p>
        </p:txBody>
      </p:sp>
      <p:sp>
        <p:nvSpPr>
          <p:cNvPr id="23" name="TextBox 22">
            <a:extLst>
              <a:ext uri="{FF2B5EF4-FFF2-40B4-BE49-F238E27FC236}">
                <a16:creationId xmlns:a16="http://schemas.microsoft.com/office/drawing/2014/main" id="{2DB0C736-089A-47C9-B768-842BC3838108}"/>
              </a:ext>
            </a:extLst>
          </p:cNvPr>
          <p:cNvSpPr txBox="1"/>
          <p:nvPr/>
        </p:nvSpPr>
        <p:spPr>
          <a:xfrm>
            <a:off x="5705218" y="4020203"/>
            <a:ext cx="3182770" cy="646331"/>
          </a:xfrm>
          <a:prstGeom prst="rect">
            <a:avLst/>
          </a:prstGeom>
          <a:noFill/>
        </p:spPr>
        <p:txBody>
          <a:bodyPr wrap="square" rtlCol="0">
            <a:spAutoFit/>
          </a:bodyPr>
          <a:lstStyle/>
          <a:p>
            <a:r>
              <a:rPr lang="en-US" sz="3600" dirty="0"/>
              <a:t>473,993 gal</a:t>
            </a:r>
            <a:endParaRPr lang="en-US" sz="3600" baseline="30000" dirty="0"/>
          </a:p>
        </p:txBody>
      </p:sp>
      <p:sp>
        <p:nvSpPr>
          <p:cNvPr id="5" name="TextBox 4">
            <a:extLst>
              <a:ext uri="{FF2B5EF4-FFF2-40B4-BE49-F238E27FC236}">
                <a16:creationId xmlns:a16="http://schemas.microsoft.com/office/drawing/2014/main" id="{862C262C-35C3-431D-BD36-7F566BF51D14}"/>
              </a:ext>
            </a:extLst>
          </p:cNvPr>
          <p:cNvSpPr txBox="1"/>
          <p:nvPr/>
        </p:nvSpPr>
        <p:spPr>
          <a:xfrm>
            <a:off x="845090" y="5486400"/>
            <a:ext cx="7661898" cy="646331"/>
          </a:xfrm>
          <a:prstGeom prst="rect">
            <a:avLst/>
          </a:prstGeom>
          <a:noFill/>
        </p:spPr>
        <p:txBody>
          <a:bodyPr wrap="square" rtlCol="0">
            <a:spAutoFit/>
          </a:bodyPr>
          <a:lstStyle/>
          <a:p>
            <a:r>
              <a:rPr lang="en-US" sz="3600" dirty="0"/>
              <a:t>1.6 MGD = 1,600,000 gal/day</a:t>
            </a:r>
          </a:p>
        </p:txBody>
      </p:sp>
      <p:cxnSp>
        <p:nvCxnSpPr>
          <p:cNvPr id="7" name="Straight Connector 6">
            <a:extLst>
              <a:ext uri="{FF2B5EF4-FFF2-40B4-BE49-F238E27FC236}">
                <a16:creationId xmlns:a16="http://schemas.microsoft.com/office/drawing/2014/main" id="{BB2CC319-251E-4534-9934-2AB6D477E757}"/>
              </a:ext>
            </a:extLst>
          </p:cNvPr>
          <p:cNvCxnSpPr/>
          <p:nvPr/>
        </p:nvCxnSpPr>
        <p:spPr>
          <a:xfrm flipV="1">
            <a:off x="2362200" y="4020203"/>
            <a:ext cx="640806" cy="399397"/>
          </a:xfrm>
          <a:prstGeom prst="line">
            <a:avLst/>
          </a:prstGeom>
        </p:spPr>
        <p:style>
          <a:lnRef idx="2">
            <a:schemeClr val="dk1"/>
          </a:lnRef>
          <a:fillRef idx="0">
            <a:schemeClr val="dk1"/>
          </a:fillRef>
          <a:effectRef idx="1">
            <a:schemeClr val="dk1"/>
          </a:effectRef>
          <a:fontRef idx="minor">
            <a:schemeClr val="tx1"/>
          </a:fontRef>
        </p:style>
      </p:cxnSp>
      <p:cxnSp>
        <p:nvCxnSpPr>
          <p:cNvPr id="24" name="Straight Connector 23">
            <a:extLst>
              <a:ext uri="{FF2B5EF4-FFF2-40B4-BE49-F238E27FC236}">
                <a16:creationId xmlns:a16="http://schemas.microsoft.com/office/drawing/2014/main" id="{C453EF73-9790-4EBA-9CF1-219E44B9D3AB}"/>
              </a:ext>
            </a:extLst>
          </p:cNvPr>
          <p:cNvCxnSpPr/>
          <p:nvPr/>
        </p:nvCxnSpPr>
        <p:spPr>
          <a:xfrm flipV="1">
            <a:off x="4322935" y="4543539"/>
            <a:ext cx="640806" cy="399397"/>
          </a:xfrm>
          <a:prstGeom prst="line">
            <a:avLst/>
          </a:prstGeom>
        </p:spPr>
        <p:style>
          <a:lnRef idx="2">
            <a:schemeClr val="dk1"/>
          </a:lnRef>
          <a:fillRef idx="0">
            <a:schemeClr val="dk1"/>
          </a:fillRef>
          <a:effectRef idx="1">
            <a:schemeClr val="dk1"/>
          </a:effectRef>
          <a:fontRef idx="minor">
            <a:schemeClr val="tx1"/>
          </a:fontRef>
        </p:style>
      </p:cxnSp>
      <p:sp>
        <p:nvSpPr>
          <p:cNvPr id="25" name="TextBox 24">
            <a:extLst>
              <a:ext uri="{FF2B5EF4-FFF2-40B4-BE49-F238E27FC236}">
                <a16:creationId xmlns:a16="http://schemas.microsoft.com/office/drawing/2014/main" id="{2EF83287-D3D4-4EB6-8A01-57FF834CD23C}"/>
              </a:ext>
            </a:extLst>
          </p:cNvPr>
          <p:cNvSpPr txBox="1"/>
          <p:nvPr/>
        </p:nvSpPr>
        <p:spPr>
          <a:xfrm>
            <a:off x="3453309" y="3037701"/>
            <a:ext cx="381000" cy="646331"/>
          </a:xfrm>
          <a:prstGeom prst="rect">
            <a:avLst/>
          </a:prstGeom>
          <a:noFill/>
        </p:spPr>
        <p:txBody>
          <a:bodyPr wrap="square" rtlCol="0">
            <a:spAutoFit/>
          </a:bodyPr>
          <a:lstStyle/>
          <a:p>
            <a:r>
              <a:rPr lang="en-US" sz="3600" dirty="0"/>
              <a:t>x</a:t>
            </a:r>
          </a:p>
        </p:txBody>
      </p:sp>
      <p:sp>
        <p:nvSpPr>
          <p:cNvPr id="26" name="TextBox 25">
            <a:extLst>
              <a:ext uri="{FF2B5EF4-FFF2-40B4-BE49-F238E27FC236}">
                <a16:creationId xmlns:a16="http://schemas.microsoft.com/office/drawing/2014/main" id="{2DB0E824-779E-4B68-9200-A46151A0D883}"/>
              </a:ext>
            </a:extLst>
          </p:cNvPr>
          <p:cNvSpPr txBox="1"/>
          <p:nvPr/>
        </p:nvSpPr>
        <p:spPr>
          <a:xfrm>
            <a:off x="2352248" y="3044678"/>
            <a:ext cx="1214798" cy="646331"/>
          </a:xfrm>
          <a:prstGeom prst="rect">
            <a:avLst/>
          </a:prstGeom>
          <a:noFill/>
        </p:spPr>
        <p:txBody>
          <a:bodyPr wrap="square" rtlCol="0">
            <a:spAutoFit/>
          </a:bodyPr>
          <a:lstStyle/>
          <a:p>
            <a:r>
              <a:rPr lang="en-US" sz="3600" dirty="0"/>
              <a:t>62 ft.</a:t>
            </a:r>
            <a:endParaRPr lang="en-US" sz="3600" u="sng" dirty="0"/>
          </a:p>
        </p:txBody>
      </p:sp>
    </p:spTree>
    <p:extLst>
      <p:ext uri="{BB962C8B-B14F-4D97-AF65-F5344CB8AC3E}">
        <p14:creationId xmlns:p14="http://schemas.microsoft.com/office/powerpoint/2010/main" val="1441991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7"/>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24"/>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2"/>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23"/>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6" grpId="0"/>
      <p:bldP spid="15" grpId="0"/>
      <p:bldP spid="9" grpId="0"/>
      <p:bldP spid="11" grpId="0"/>
      <p:bldP spid="19" grpId="0"/>
      <p:bldP spid="20" grpId="0"/>
      <p:bldP spid="21" grpId="0"/>
      <p:bldP spid="22" grpId="0"/>
      <p:bldP spid="23" grpId="0"/>
      <p:bldP spid="25" grpId="0"/>
      <p:bldP spid="26"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295400" y="808538"/>
            <a:ext cx="8298910" cy="579438"/>
          </a:xfrm>
        </p:spPr>
        <p:txBody>
          <a:bodyPr/>
          <a:lstStyle/>
          <a:p>
            <a:pPr algn="l"/>
            <a:r>
              <a:rPr lang="en-US" dirty="0"/>
              <a:t>Number 30 Calculation (cont.)</a:t>
            </a:r>
            <a:br>
              <a:rPr lang="en-US" dirty="0"/>
            </a:br>
            <a:r>
              <a:rPr lang="en-US" dirty="0"/>
              <a:t> </a:t>
            </a:r>
          </a:p>
        </p:txBody>
      </p:sp>
      <p:pic>
        <p:nvPicPr>
          <p:cNvPr id="17" name="Content Placeholder 16">
            <a:extLst>
              <a:ext uri="{FF2B5EF4-FFF2-40B4-BE49-F238E27FC236}">
                <a16:creationId xmlns:a16="http://schemas.microsoft.com/office/drawing/2014/main" id="{9B7B86D3-3C64-4FAF-98D7-012B3913FAD6}"/>
              </a:ext>
            </a:extLst>
          </p:cNvPr>
          <p:cNvPicPr>
            <a:picLocks noGrp="1" noChangeAspect="1"/>
          </p:cNvPicPr>
          <p:nvPr>
            <p:ph idx="1"/>
          </p:nvPr>
        </p:nvPicPr>
        <p:blipFill>
          <a:blip r:embed="rId2"/>
          <a:stretch>
            <a:fillRect/>
          </a:stretch>
        </p:blipFill>
        <p:spPr>
          <a:xfrm>
            <a:off x="1524000" y="1619059"/>
            <a:ext cx="5470926" cy="1445994"/>
          </a:xfrm>
          <a:prstGeom prst="rect">
            <a:avLst/>
          </a:prstGeom>
        </p:spPr>
      </p:pic>
      <p:sp>
        <p:nvSpPr>
          <p:cNvPr id="9" name="TextBox 8">
            <a:extLst>
              <a:ext uri="{FF2B5EF4-FFF2-40B4-BE49-F238E27FC236}">
                <a16:creationId xmlns:a16="http://schemas.microsoft.com/office/drawing/2014/main" id="{48D7D5BC-25CA-477F-A374-8DED258E3AA3}"/>
              </a:ext>
            </a:extLst>
          </p:cNvPr>
          <p:cNvSpPr txBox="1"/>
          <p:nvPr/>
        </p:nvSpPr>
        <p:spPr>
          <a:xfrm>
            <a:off x="3634974" y="2981049"/>
            <a:ext cx="381000" cy="646331"/>
          </a:xfrm>
          <a:prstGeom prst="rect">
            <a:avLst/>
          </a:prstGeom>
          <a:noFill/>
        </p:spPr>
        <p:txBody>
          <a:bodyPr wrap="square" rtlCol="0">
            <a:spAutoFit/>
          </a:bodyPr>
          <a:lstStyle/>
          <a:p>
            <a:r>
              <a:rPr lang="en-US" sz="3600" dirty="0"/>
              <a:t>x</a:t>
            </a:r>
          </a:p>
        </p:txBody>
      </p:sp>
      <p:sp>
        <p:nvSpPr>
          <p:cNvPr id="22" name="TextBox 21">
            <a:extLst>
              <a:ext uri="{FF2B5EF4-FFF2-40B4-BE49-F238E27FC236}">
                <a16:creationId xmlns:a16="http://schemas.microsoft.com/office/drawing/2014/main" id="{A2732563-A81F-4462-ABFF-4832E77CFAE8}"/>
              </a:ext>
            </a:extLst>
          </p:cNvPr>
          <p:cNvSpPr txBox="1"/>
          <p:nvPr/>
        </p:nvSpPr>
        <p:spPr>
          <a:xfrm>
            <a:off x="6696444" y="3329726"/>
            <a:ext cx="381000" cy="646331"/>
          </a:xfrm>
          <a:prstGeom prst="rect">
            <a:avLst/>
          </a:prstGeom>
          <a:noFill/>
        </p:spPr>
        <p:txBody>
          <a:bodyPr wrap="square" rtlCol="0">
            <a:spAutoFit/>
          </a:bodyPr>
          <a:lstStyle/>
          <a:p>
            <a:r>
              <a:rPr lang="en-US" sz="3600" dirty="0"/>
              <a:t>=</a:t>
            </a:r>
          </a:p>
        </p:txBody>
      </p:sp>
      <p:sp>
        <p:nvSpPr>
          <p:cNvPr id="5" name="TextBox 4">
            <a:extLst>
              <a:ext uri="{FF2B5EF4-FFF2-40B4-BE49-F238E27FC236}">
                <a16:creationId xmlns:a16="http://schemas.microsoft.com/office/drawing/2014/main" id="{862C262C-35C3-431D-BD36-7F566BF51D14}"/>
              </a:ext>
            </a:extLst>
          </p:cNvPr>
          <p:cNvSpPr txBox="1"/>
          <p:nvPr/>
        </p:nvSpPr>
        <p:spPr>
          <a:xfrm>
            <a:off x="1611382" y="3780713"/>
            <a:ext cx="4031710" cy="646331"/>
          </a:xfrm>
          <a:prstGeom prst="rect">
            <a:avLst/>
          </a:prstGeom>
          <a:noFill/>
        </p:spPr>
        <p:txBody>
          <a:bodyPr wrap="square" rtlCol="0">
            <a:spAutoFit/>
          </a:bodyPr>
          <a:lstStyle/>
          <a:p>
            <a:r>
              <a:rPr lang="en-US" sz="3600" dirty="0"/>
              <a:t>1,600,000 gal/day</a:t>
            </a:r>
          </a:p>
        </p:txBody>
      </p:sp>
      <p:sp>
        <p:nvSpPr>
          <p:cNvPr id="25" name="TextBox 24">
            <a:extLst>
              <a:ext uri="{FF2B5EF4-FFF2-40B4-BE49-F238E27FC236}">
                <a16:creationId xmlns:a16="http://schemas.microsoft.com/office/drawing/2014/main" id="{54E8D896-4CBD-40C4-BFA9-72FA573E75D8}"/>
              </a:ext>
            </a:extLst>
          </p:cNvPr>
          <p:cNvSpPr txBox="1"/>
          <p:nvPr/>
        </p:nvSpPr>
        <p:spPr>
          <a:xfrm>
            <a:off x="4103415" y="2981049"/>
            <a:ext cx="2279110" cy="646331"/>
          </a:xfrm>
          <a:prstGeom prst="rect">
            <a:avLst/>
          </a:prstGeom>
          <a:noFill/>
        </p:spPr>
        <p:txBody>
          <a:bodyPr wrap="square" rtlCol="0">
            <a:spAutoFit/>
          </a:bodyPr>
          <a:lstStyle/>
          <a:p>
            <a:r>
              <a:rPr lang="en-US" sz="3600" dirty="0"/>
              <a:t>24 hr./day</a:t>
            </a:r>
            <a:endParaRPr lang="en-US" sz="3600" baseline="30000" dirty="0"/>
          </a:p>
        </p:txBody>
      </p:sp>
      <p:cxnSp>
        <p:nvCxnSpPr>
          <p:cNvPr id="4" name="Straight Connector 3">
            <a:extLst>
              <a:ext uri="{FF2B5EF4-FFF2-40B4-BE49-F238E27FC236}">
                <a16:creationId xmlns:a16="http://schemas.microsoft.com/office/drawing/2014/main" id="{4FD58866-F033-46A2-8937-BA299773507E}"/>
              </a:ext>
            </a:extLst>
          </p:cNvPr>
          <p:cNvCxnSpPr>
            <a:cxnSpLocks/>
          </p:cNvCxnSpPr>
          <p:nvPr/>
        </p:nvCxnSpPr>
        <p:spPr>
          <a:xfrm>
            <a:off x="762000" y="3627382"/>
            <a:ext cx="5867400" cy="0"/>
          </a:xfrm>
          <a:prstGeom prst="line">
            <a:avLst/>
          </a:prstGeom>
        </p:spPr>
        <p:style>
          <a:lnRef idx="3">
            <a:schemeClr val="dk1"/>
          </a:lnRef>
          <a:fillRef idx="0">
            <a:schemeClr val="dk1"/>
          </a:fillRef>
          <a:effectRef idx="2">
            <a:schemeClr val="dk1"/>
          </a:effectRef>
          <a:fontRef idx="minor">
            <a:schemeClr val="tx1"/>
          </a:fontRef>
        </p:style>
      </p:cxnSp>
      <p:sp>
        <p:nvSpPr>
          <p:cNvPr id="26" name="TextBox 25">
            <a:extLst>
              <a:ext uri="{FF2B5EF4-FFF2-40B4-BE49-F238E27FC236}">
                <a16:creationId xmlns:a16="http://schemas.microsoft.com/office/drawing/2014/main" id="{BEDD5C4C-E71D-482F-B820-F970BD4AE5DE}"/>
              </a:ext>
            </a:extLst>
          </p:cNvPr>
          <p:cNvSpPr txBox="1"/>
          <p:nvPr/>
        </p:nvSpPr>
        <p:spPr>
          <a:xfrm>
            <a:off x="960237" y="2992125"/>
            <a:ext cx="2667000" cy="646331"/>
          </a:xfrm>
          <a:prstGeom prst="rect">
            <a:avLst/>
          </a:prstGeom>
          <a:noFill/>
        </p:spPr>
        <p:txBody>
          <a:bodyPr wrap="square" rtlCol="0">
            <a:spAutoFit/>
          </a:bodyPr>
          <a:lstStyle/>
          <a:p>
            <a:r>
              <a:rPr lang="en-US" sz="3600" dirty="0"/>
              <a:t>473,993 gal</a:t>
            </a:r>
            <a:endParaRPr lang="en-US" sz="3600" baseline="30000" dirty="0"/>
          </a:p>
        </p:txBody>
      </p:sp>
      <p:cxnSp>
        <p:nvCxnSpPr>
          <p:cNvPr id="27" name="Straight Connector 26">
            <a:extLst>
              <a:ext uri="{FF2B5EF4-FFF2-40B4-BE49-F238E27FC236}">
                <a16:creationId xmlns:a16="http://schemas.microsoft.com/office/drawing/2014/main" id="{6520D590-616D-46AF-AD42-E3D4674927BF}"/>
              </a:ext>
            </a:extLst>
          </p:cNvPr>
          <p:cNvCxnSpPr/>
          <p:nvPr/>
        </p:nvCxnSpPr>
        <p:spPr>
          <a:xfrm flipV="1">
            <a:off x="2789466" y="3170292"/>
            <a:ext cx="640806" cy="399397"/>
          </a:xfrm>
          <a:prstGeom prst="line">
            <a:avLst/>
          </a:prstGeom>
        </p:spPr>
        <p:style>
          <a:lnRef idx="2">
            <a:schemeClr val="dk1"/>
          </a:lnRef>
          <a:fillRef idx="0">
            <a:schemeClr val="dk1"/>
          </a:fillRef>
          <a:effectRef idx="1">
            <a:schemeClr val="dk1"/>
          </a:effectRef>
          <a:fontRef idx="minor">
            <a:schemeClr val="tx1"/>
          </a:fontRef>
        </p:style>
      </p:cxnSp>
      <p:cxnSp>
        <p:nvCxnSpPr>
          <p:cNvPr id="28" name="Straight Connector 27">
            <a:extLst>
              <a:ext uri="{FF2B5EF4-FFF2-40B4-BE49-F238E27FC236}">
                <a16:creationId xmlns:a16="http://schemas.microsoft.com/office/drawing/2014/main" id="{6199E29C-E00D-483E-A9A7-44783800B7FC}"/>
              </a:ext>
            </a:extLst>
          </p:cNvPr>
          <p:cNvCxnSpPr/>
          <p:nvPr/>
        </p:nvCxnSpPr>
        <p:spPr>
          <a:xfrm flipV="1">
            <a:off x="3861142" y="3904179"/>
            <a:ext cx="640806" cy="399397"/>
          </a:xfrm>
          <a:prstGeom prst="line">
            <a:avLst/>
          </a:prstGeom>
        </p:spPr>
        <p:style>
          <a:lnRef idx="2">
            <a:schemeClr val="dk1"/>
          </a:lnRef>
          <a:fillRef idx="0">
            <a:schemeClr val="dk1"/>
          </a:fillRef>
          <a:effectRef idx="1">
            <a:schemeClr val="dk1"/>
          </a:effectRef>
          <a:fontRef idx="minor">
            <a:schemeClr val="tx1"/>
          </a:fontRef>
        </p:style>
      </p:cxnSp>
      <p:cxnSp>
        <p:nvCxnSpPr>
          <p:cNvPr id="29" name="Straight Connector 28">
            <a:extLst>
              <a:ext uri="{FF2B5EF4-FFF2-40B4-BE49-F238E27FC236}">
                <a16:creationId xmlns:a16="http://schemas.microsoft.com/office/drawing/2014/main" id="{9A3C7A63-B076-48DF-B184-F0AEBE07A503}"/>
              </a:ext>
            </a:extLst>
          </p:cNvPr>
          <p:cNvCxnSpPr/>
          <p:nvPr/>
        </p:nvCxnSpPr>
        <p:spPr>
          <a:xfrm flipV="1">
            <a:off x="5544754" y="3130028"/>
            <a:ext cx="640806" cy="399397"/>
          </a:xfrm>
          <a:prstGeom prst="line">
            <a:avLst/>
          </a:prstGeom>
        </p:spPr>
        <p:style>
          <a:lnRef idx="2">
            <a:schemeClr val="dk1"/>
          </a:lnRef>
          <a:fillRef idx="0">
            <a:schemeClr val="dk1"/>
          </a:fillRef>
          <a:effectRef idx="1">
            <a:schemeClr val="dk1"/>
          </a:effectRef>
          <a:fontRef idx="minor">
            <a:schemeClr val="tx1"/>
          </a:fontRef>
        </p:style>
      </p:cxnSp>
      <p:cxnSp>
        <p:nvCxnSpPr>
          <p:cNvPr id="30" name="Straight Connector 29">
            <a:extLst>
              <a:ext uri="{FF2B5EF4-FFF2-40B4-BE49-F238E27FC236}">
                <a16:creationId xmlns:a16="http://schemas.microsoft.com/office/drawing/2014/main" id="{4046AE5B-B540-4C61-BAE4-A418ED3FAA57}"/>
              </a:ext>
            </a:extLst>
          </p:cNvPr>
          <p:cNvCxnSpPr/>
          <p:nvPr/>
        </p:nvCxnSpPr>
        <p:spPr>
          <a:xfrm flipV="1">
            <a:off x="4721313" y="3910664"/>
            <a:ext cx="640806" cy="399397"/>
          </a:xfrm>
          <a:prstGeom prst="line">
            <a:avLst/>
          </a:prstGeom>
        </p:spPr>
        <p:style>
          <a:lnRef idx="2">
            <a:schemeClr val="dk1"/>
          </a:lnRef>
          <a:fillRef idx="0">
            <a:schemeClr val="dk1"/>
          </a:fillRef>
          <a:effectRef idx="1">
            <a:schemeClr val="dk1"/>
          </a:effectRef>
          <a:fontRef idx="minor">
            <a:schemeClr val="tx1"/>
          </a:fontRef>
        </p:style>
      </p:cxnSp>
      <p:sp>
        <p:nvSpPr>
          <p:cNvPr id="31" name="TextBox 30">
            <a:extLst>
              <a:ext uri="{FF2B5EF4-FFF2-40B4-BE49-F238E27FC236}">
                <a16:creationId xmlns:a16="http://schemas.microsoft.com/office/drawing/2014/main" id="{4F0BE2A9-1C5D-4E23-BD1E-69C422771761}"/>
              </a:ext>
            </a:extLst>
          </p:cNvPr>
          <p:cNvSpPr txBox="1"/>
          <p:nvPr/>
        </p:nvSpPr>
        <p:spPr>
          <a:xfrm>
            <a:off x="7164376" y="3315290"/>
            <a:ext cx="1827223" cy="646331"/>
          </a:xfrm>
          <a:prstGeom prst="rect">
            <a:avLst/>
          </a:prstGeom>
          <a:noFill/>
        </p:spPr>
        <p:txBody>
          <a:bodyPr wrap="square" rtlCol="0">
            <a:spAutoFit/>
          </a:bodyPr>
          <a:lstStyle/>
          <a:p>
            <a:r>
              <a:rPr lang="en-US" sz="3600" dirty="0"/>
              <a:t>7.1 hrs.</a:t>
            </a:r>
          </a:p>
        </p:txBody>
      </p:sp>
    </p:spTree>
    <p:extLst>
      <p:ext uri="{BB962C8B-B14F-4D97-AF65-F5344CB8AC3E}">
        <p14:creationId xmlns:p14="http://schemas.microsoft.com/office/powerpoint/2010/main" val="2377134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2" grpId="0"/>
      <p:bldP spid="5" grpId="0"/>
      <p:bldP spid="25" grpId="0"/>
      <p:bldP spid="26" grpId="0"/>
      <p:bldP spid="31" grpId="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219200" y="381000"/>
            <a:ext cx="8534400" cy="2286000"/>
          </a:xfrm>
        </p:spPr>
        <p:txBody>
          <a:bodyPr/>
          <a:lstStyle/>
          <a:p>
            <a:pPr algn="l"/>
            <a:r>
              <a:rPr lang="en-US" sz="3600" dirty="0"/>
              <a:t>31.	Determine the detention time in a clarifier, in hours, that has a diameter   of 64 feet and a depth of 18 feet, if the   flow into the clarifier is 1.5 MGD. </a:t>
            </a:r>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685800" y="3238500"/>
            <a:ext cx="8222710" cy="5105400"/>
          </a:xfrm>
        </p:spPr>
        <p:txBody>
          <a:bodyPr/>
          <a:lstStyle/>
          <a:p>
            <a:r>
              <a:rPr lang="en-US" dirty="0"/>
              <a:t>Find the correct formula (Page 11)</a:t>
            </a:r>
          </a:p>
          <a:p>
            <a:pPr marL="0" indent="0">
              <a:buNone/>
            </a:pPr>
            <a:endParaRPr lang="en-US" dirty="0"/>
          </a:p>
          <a:p>
            <a:pPr marL="0" indent="0">
              <a:buNone/>
            </a:pPr>
            <a:endParaRPr lang="en-US" dirty="0"/>
          </a:p>
        </p:txBody>
      </p:sp>
      <p:pic>
        <p:nvPicPr>
          <p:cNvPr id="4" name="Picture 3">
            <a:extLst>
              <a:ext uri="{FF2B5EF4-FFF2-40B4-BE49-F238E27FC236}">
                <a16:creationId xmlns:a16="http://schemas.microsoft.com/office/drawing/2014/main" id="{F169F6B0-6AA1-4066-A9D9-47875938E8BB}"/>
              </a:ext>
            </a:extLst>
          </p:cNvPr>
          <p:cNvPicPr>
            <a:picLocks noChangeAspect="1"/>
          </p:cNvPicPr>
          <p:nvPr/>
        </p:nvPicPr>
        <p:blipFill>
          <a:blip r:embed="rId2"/>
          <a:stretch>
            <a:fillRect/>
          </a:stretch>
        </p:blipFill>
        <p:spPr>
          <a:xfrm>
            <a:off x="914400" y="3962400"/>
            <a:ext cx="5189456" cy="1371600"/>
          </a:xfrm>
          <a:prstGeom prst="rect">
            <a:avLst/>
          </a:prstGeom>
        </p:spPr>
      </p:pic>
    </p:spTree>
    <p:extLst>
      <p:ext uri="{BB962C8B-B14F-4D97-AF65-F5344CB8AC3E}">
        <p14:creationId xmlns:p14="http://schemas.microsoft.com/office/powerpoint/2010/main" val="2395399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555763" y="762845"/>
            <a:ext cx="8298910" cy="579438"/>
          </a:xfrm>
        </p:spPr>
        <p:txBody>
          <a:bodyPr/>
          <a:lstStyle/>
          <a:p>
            <a:pPr algn="l"/>
            <a:r>
              <a:rPr lang="en-US" dirty="0"/>
              <a:t>Number 31 Calculation</a:t>
            </a:r>
            <a:br>
              <a:rPr lang="en-US" dirty="0"/>
            </a:br>
            <a:r>
              <a:rPr lang="en-US" dirty="0"/>
              <a:t> </a:t>
            </a:r>
          </a:p>
        </p:txBody>
      </p:sp>
      <p:pic>
        <p:nvPicPr>
          <p:cNvPr id="17" name="Content Placeholder 16">
            <a:extLst>
              <a:ext uri="{FF2B5EF4-FFF2-40B4-BE49-F238E27FC236}">
                <a16:creationId xmlns:a16="http://schemas.microsoft.com/office/drawing/2014/main" id="{9B7B86D3-3C64-4FAF-98D7-012B3913FAD6}"/>
              </a:ext>
            </a:extLst>
          </p:cNvPr>
          <p:cNvPicPr>
            <a:picLocks noGrp="1" noChangeAspect="1"/>
          </p:cNvPicPr>
          <p:nvPr>
            <p:ph idx="1"/>
          </p:nvPr>
        </p:nvPicPr>
        <p:blipFill>
          <a:blip r:embed="rId2"/>
          <a:stretch>
            <a:fillRect/>
          </a:stretch>
        </p:blipFill>
        <p:spPr>
          <a:xfrm>
            <a:off x="1661918" y="1534072"/>
            <a:ext cx="5470926" cy="1445994"/>
          </a:xfrm>
          <a:prstGeom prst="rect">
            <a:avLst/>
          </a:prstGeom>
        </p:spPr>
      </p:pic>
      <p:sp>
        <p:nvSpPr>
          <p:cNvPr id="12" name="TextBox 11">
            <a:extLst>
              <a:ext uri="{FF2B5EF4-FFF2-40B4-BE49-F238E27FC236}">
                <a16:creationId xmlns:a16="http://schemas.microsoft.com/office/drawing/2014/main" id="{70D9F017-D0C9-4D06-98B3-169B2DCE8835}"/>
              </a:ext>
            </a:extLst>
          </p:cNvPr>
          <p:cNvSpPr txBox="1"/>
          <p:nvPr/>
        </p:nvSpPr>
        <p:spPr>
          <a:xfrm>
            <a:off x="3778527" y="3057075"/>
            <a:ext cx="1214798" cy="646331"/>
          </a:xfrm>
          <a:prstGeom prst="rect">
            <a:avLst/>
          </a:prstGeom>
          <a:noFill/>
        </p:spPr>
        <p:txBody>
          <a:bodyPr wrap="square" rtlCol="0">
            <a:spAutoFit/>
          </a:bodyPr>
          <a:lstStyle/>
          <a:p>
            <a:r>
              <a:rPr lang="en-US" sz="3600" dirty="0"/>
              <a:t>64 ft.</a:t>
            </a:r>
            <a:endParaRPr lang="en-US" sz="3600" u="sng" dirty="0"/>
          </a:p>
        </p:txBody>
      </p:sp>
      <p:sp>
        <p:nvSpPr>
          <p:cNvPr id="13" name="TextBox 12">
            <a:extLst>
              <a:ext uri="{FF2B5EF4-FFF2-40B4-BE49-F238E27FC236}">
                <a16:creationId xmlns:a16="http://schemas.microsoft.com/office/drawing/2014/main" id="{388773B4-6D0C-4B79-8CE8-D048FB4A9712}"/>
              </a:ext>
            </a:extLst>
          </p:cNvPr>
          <p:cNvSpPr txBox="1"/>
          <p:nvPr/>
        </p:nvSpPr>
        <p:spPr>
          <a:xfrm>
            <a:off x="706194" y="3057197"/>
            <a:ext cx="1365066" cy="646331"/>
          </a:xfrm>
          <a:prstGeom prst="rect">
            <a:avLst/>
          </a:prstGeom>
          <a:noFill/>
        </p:spPr>
        <p:txBody>
          <a:bodyPr wrap="square" rtlCol="0">
            <a:spAutoFit/>
          </a:bodyPr>
          <a:lstStyle/>
          <a:p>
            <a:r>
              <a:rPr lang="en-US" sz="3600" dirty="0"/>
              <a:t>0.785</a:t>
            </a:r>
          </a:p>
        </p:txBody>
      </p:sp>
      <p:sp>
        <p:nvSpPr>
          <p:cNvPr id="14" name="TextBox 13">
            <a:extLst>
              <a:ext uri="{FF2B5EF4-FFF2-40B4-BE49-F238E27FC236}">
                <a16:creationId xmlns:a16="http://schemas.microsoft.com/office/drawing/2014/main" id="{A0024369-C468-49F4-A344-564C09F3556B}"/>
              </a:ext>
            </a:extLst>
          </p:cNvPr>
          <p:cNvSpPr txBox="1"/>
          <p:nvPr/>
        </p:nvSpPr>
        <p:spPr>
          <a:xfrm>
            <a:off x="6830387" y="3055735"/>
            <a:ext cx="2143382" cy="646331"/>
          </a:xfrm>
          <a:prstGeom prst="rect">
            <a:avLst/>
          </a:prstGeom>
          <a:noFill/>
        </p:spPr>
        <p:txBody>
          <a:bodyPr wrap="square" rtlCol="0">
            <a:spAutoFit/>
          </a:bodyPr>
          <a:lstStyle/>
          <a:p>
            <a:r>
              <a:rPr lang="en-US" sz="3600" dirty="0"/>
              <a:t>57,876 ft</a:t>
            </a:r>
            <a:r>
              <a:rPr lang="en-US" sz="3600" baseline="30000" dirty="0"/>
              <a:t>3</a:t>
            </a:r>
          </a:p>
        </p:txBody>
      </p:sp>
      <p:sp>
        <p:nvSpPr>
          <p:cNvPr id="16" name="TextBox 15">
            <a:extLst>
              <a:ext uri="{FF2B5EF4-FFF2-40B4-BE49-F238E27FC236}">
                <a16:creationId xmlns:a16="http://schemas.microsoft.com/office/drawing/2014/main" id="{49132294-90F6-4AAB-97C5-A0F9E2FC6272}"/>
              </a:ext>
            </a:extLst>
          </p:cNvPr>
          <p:cNvSpPr txBox="1"/>
          <p:nvPr/>
        </p:nvSpPr>
        <p:spPr>
          <a:xfrm>
            <a:off x="6431223" y="3057074"/>
            <a:ext cx="381000" cy="646331"/>
          </a:xfrm>
          <a:prstGeom prst="rect">
            <a:avLst/>
          </a:prstGeom>
          <a:noFill/>
        </p:spPr>
        <p:txBody>
          <a:bodyPr wrap="square" rtlCol="0">
            <a:spAutoFit/>
          </a:bodyPr>
          <a:lstStyle/>
          <a:p>
            <a:r>
              <a:rPr lang="en-US" sz="3600" dirty="0"/>
              <a:t>=</a:t>
            </a:r>
          </a:p>
        </p:txBody>
      </p:sp>
      <p:sp>
        <p:nvSpPr>
          <p:cNvPr id="15" name="TextBox 14">
            <a:extLst>
              <a:ext uri="{FF2B5EF4-FFF2-40B4-BE49-F238E27FC236}">
                <a16:creationId xmlns:a16="http://schemas.microsoft.com/office/drawing/2014/main" id="{B675F664-AB29-4342-AEE9-21DE01481A58}"/>
              </a:ext>
            </a:extLst>
          </p:cNvPr>
          <p:cNvSpPr txBox="1"/>
          <p:nvPr/>
        </p:nvSpPr>
        <p:spPr>
          <a:xfrm>
            <a:off x="1929240" y="3057511"/>
            <a:ext cx="381000" cy="646331"/>
          </a:xfrm>
          <a:prstGeom prst="rect">
            <a:avLst/>
          </a:prstGeom>
          <a:noFill/>
        </p:spPr>
        <p:txBody>
          <a:bodyPr wrap="square" rtlCol="0">
            <a:spAutoFit/>
          </a:bodyPr>
          <a:lstStyle/>
          <a:p>
            <a:r>
              <a:rPr lang="en-US" sz="3600" dirty="0"/>
              <a:t>x</a:t>
            </a:r>
          </a:p>
        </p:txBody>
      </p:sp>
      <p:sp>
        <p:nvSpPr>
          <p:cNvPr id="9" name="TextBox 8">
            <a:extLst>
              <a:ext uri="{FF2B5EF4-FFF2-40B4-BE49-F238E27FC236}">
                <a16:creationId xmlns:a16="http://schemas.microsoft.com/office/drawing/2014/main" id="{48D7D5BC-25CA-477F-A374-8DED258E3AA3}"/>
              </a:ext>
            </a:extLst>
          </p:cNvPr>
          <p:cNvSpPr txBox="1"/>
          <p:nvPr/>
        </p:nvSpPr>
        <p:spPr>
          <a:xfrm>
            <a:off x="3003006" y="4038600"/>
            <a:ext cx="381000" cy="646331"/>
          </a:xfrm>
          <a:prstGeom prst="rect">
            <a:avLst/>
          </a:prstGeom>
          <a:noFill/>
        </p:spPr>
        <p:txBody>
          <a:bodyPr wrap="square" rtlCol="0">
            <a:spAutoFit/>
          </a:bodyPr>
          <a:lstStyle/>
          <a:p>
            <a:r>
              <a:rPr lang="en-US" sz="3600" dirty="0"/>
              <a:t>x</a:t>
            </a:r>
          </a:p>
        </p:txBody>
      </p:sp>
      <p:sp>
        <p:nvSpPr>
          <p:cNvPr id="11" name="TextBox 10">
            <a:extLst>
              <a:ext uri="{FF2B5EF4-FFF2-40B4-BE49-F238E27FC236}">
                <a16:creationId xmlns:a16="http://schemas.microsoft.com/office/drawing/2014/main" id="{2751813C-7367-4F81-8884-670B1E10E016}"/>
              </a:ext>
            </a:extLst>
          </p:cNvPr>
          <p:cNvSpPr txBox="1"/>
          <p:nvPr/>
        </p:nvSpPr>
        <p:spPr>
          <a:xfrm>
            <a:off x="5309692" y="3048079"/>
            <a:ext cx="1229755" cy="646331"/>
          </a:xfrm>
          <a:prstGeom prst="rect">
            <a:avLst/>
          </a:prstGeom>
          <a:noFill/>
        </p:spPr>
        <p:txBody>
          <a:bodyPr wrap="square" rtlCol="0">
            <a:spAutoFit/>
          </a:bodyPr>
          <a:lstStyle/>
          <a:p>
            <a:r>
              <a:rPr lang="en-US" sz="3600" dirty="0"/>
              <a:t>18 ft.</a:t>
            </a:r>
            <a:endParaRPr lang="en-US" sz="3600" u="sng" dirty="0"/>
          </a:p>
        </p:txBody>
      </p:sp>
      <p:sp>
        <p:nvSpPr>
          <p:cNvPr id="19" name="TextBox 18">
            <a:extLst>
              <a:ext uri="{FF2B5EF4-FFF2-40B4-BE49-F238E27FC236}">
                <a16:creationId xmlns:a16="http://schemas.microsoft.com/office/drawing/2014/main" id="{25713546-EBAB-4166-A084-B2D185347392}"/>
              </a:ext>
            </a:extLst>
          </p:cNvPr>
          <p:cNvSpPr txBox="1"/>
          <p:nvPr/>
        </p:nvSpPr>
        <p:spPr>
          <a:xfrm>
            <a:off x="817357" y="3886200"/>
            <a:ext cx="2202910" cy="1200329"/>
          </a:xfrm>
          <a:prstGeom prst="rect">
            <a:avLst/>
          </a:prstGeom>
          <a:noFill/>
        </p:spPr>
        <p:txBody>
          <a:bodyPr wrap="square" rtlCol="0">
            <a:spAutoFit/>
          </a:bodyPr>
          <a:lstStyle/>
          <a:p>
            <a:r>
              <a:rPr lang="en-US" sz="3600" u="sng" dirty="0"/>
              <a:t>57,876 ft</a:t>
            </a:r>
            <a:r>
              <a:rPr lang="en-US" sz="3600" u="sng" baseline="30000" dirty="0"/>
              <a:t>3</a:t>
            </a:r>
            <a:br>
              <a:rPr lang="en-US" sz="3600" baseline="30000" dirty="0"/>
            </a:br>
            <a:r>
              <a:rPr lang="en-US" sz="3600" baseline="30000" dirty="0"/>
              <a:t>          </a:t>
            </a:r>
            <a:r>
              <a:rPr lang="en-US" sz="3600" dirty="0"/>
              <a:t>1</a:t>
            </a:r>
            <a:endParaRPr lang="en-US" sz="3600" u="sng" baseline="30000" dirty="0"/>
          </a:p>
        </p:txBody>
      </p:sp>
      <p:sp>
        <p:nvSpPr>
          <p:cNvPr id="20" name="TextBox 19">
            <a:extLst>
              <a:ext uri="{FF2B5EF4-FFF2-40B4-BE49-F238E27FC236}">
                <a16:creationId xmlns:a16="http://schemas.microsoft.com/office/drawing/2014/main" id="{45D949B1-0B9A-41D5-9C5B-CA52D17589B0}"/>
              </a:ext>
            </a:extLst>
          </p:cNvPr>
          <p:cNvSpPr txBox="1"/>
          <p:nvPr/>
        </p:nvSpPr>
        <p:spPr>
          <a:xfrm>
            <a:off x="3470545" y="3886199"/>
            <a:ext cx="1853673" cy="1200329"/>
          </a:xfrm>
          <a:prstGeom prst="rect">
            <a:avLst/>
          </a:prstGeom>
          <a:noFill/>
        </p:spPr>
        <p:txBody>
          <a:bodyPr wrap="square" rtlCol="0">
            <a:spAutoFit/>
          </a:bodyPr>
          <a:lstStyle/>
          <a:p>
            <a:r>
              <a:rPr lang="en-US" sz="3600" u="sng" dirty="0"/>
              <a:t>7.48 gal</a:t>
            </a:r>
            <a:br>
              <a:rPr lang="en-US" sz="3600" baseline="30000" dirty="0"/>
            </a:br>
            <a:r>
              <a:rPr lang="en-US" sz="3600" baseline="30000" dirty="0"/>
              <a:t>      </a:t>
            </a:r>
            <a:r>
              <a:rPr lang="en-US" sz="3600" dirty="0"/>
              <a:t>1 ft</a:t>
            </a:r>
            <a:r>
              <a:rPr lang="en-US" sz="3600" baseline="30000" dirty="0"/>
              <a:t>3</a:t>
            </a:r>
          </a:p>
        </p:txBody>
      </p:sp>
      <p:sp>
        <p:nvSpPr>
          <p:cNvPr id="21" name="TextBox 20">
            <a:extLst>
              <a:ext uri="{FF2B5EF4-FFF2-40B4-BE49-F238E27FC236}">
                <a16:creationId xmlns:a16="http://schemas.microsoft.com/office/drawing/2014/main" id="{8A8D89A3-7C33-446A-8394-9CD74CF970FD}"/>
              </a:ext>
            </a:extLst>
          </p:cNvPr>
          <p:cNvSpPr txBox="1"/>
          <p:nvPr/>
        </p:nvSpPr>
        <p:spPr>
          <a:xfrm>
            <a:off x="4919610" y="3048079"/>
            <a:ext cx="381000" cy="646331"/>
          </a:xfrm>
          <a:prstGeom prst="rect">
            <a:avLst/>
          </a:prstGeom>
          <a:noFill/>
        </p:spPr>
        <p:txBody>
          <a:bodyPr wrap="square" rtlCol="0">
            <a:spAutoFit/>
          </a:bodyPr>
          <a:lstStyle/>
          <a:p>
            <a:r>
              <a:rPr lang="en-US" sz="3600" dirty="0"/>
              <a:t>x</a:t>
            </a:r>
          </a:p>
        </p:txBody>
      </p:sp>
      <p:sp>
        <p:nvSpPr>
          <p:cNvPr id="22" name="TextBox 21">
            <a:extLst>
              <a:ext uri="{FF2B5EF4-FFF2-40B4-BE49-F238E27FC236}">
                <a16:creationId xmlns:a16="http://schemas.microsoft.com/office/drawing/2014/main" id="{A2732563-A81F-4462-ABFF-4832E77CFAE8}"/>
              </a:ext>
            </a:extLst>
          </p:cNvPr>
          <p:cNvSpPr txBox="1"/>
          <p:nvPr/>
        </p:nvSpPr>
        <p:spPr>
          <a:xfrm>
            <a:off x="5324218" y="4041443"/>
            <a:ext cx="381000" cy="646331"/>
          </a:xfrm>
          <a:prstGeom prst="rect">
            <a:avLst/>
          </a:prstGeom>
          <a:noFill/>
        </p:spPr>
        <p:txBody>
          <a:bodyPr wrap="square" rtlCol="0">
            <a:spAutoFit/>
          </a:bodyPr>
          <a:lstStyle/>
          <a:p>
            <a:r>
              <a:rPr lang="en-US" sz="3600" dirty="0"/>
              <a:t>=</a:t>
            </a:r>
          </a:p>
        </p:txBody>
      </p:sp>
      <p:sp>
        <p:nvSpPr>
          <p:cNvPr id="23" name="TextBox 22">
            <a:extLst>
              <a:ext uri="{FF2B5EF4-FFF2-40B4-BE49-F238E27FC236}">
                <a16:creationId xmlns:a16="http://schemas.microsoft.com/office/drawing/2014/main" id="{2DB0C736-089A-47C9-B768-842BC3838108}"/>
              </a:ext>
            </a:extLst>
          </p:cNvPr>
          <p:cNvSpPr txBox="1"/>
          <p:nvPr/>
        </p:nvSpPr>
        <p:spPr>
          <a:xfrm>
            <a:off x="5705218" y="4020203"/>
            <a:ext cx="3182770" cy="646331"/>
          </a:xfrm>
          <a:prstGeom prst="rect">
            <a:avLst/>
          </a:prstGeom>
          <a:noFill/>
        </p:spPr>
        <p:txBody>
          <a:bodyPr wrap="square" rtlCol="0">
            <a:spAutoFit/>
          </a:bodyPr>
          <a:lstStyle/>
          <a:p>
            <a:r>
              <a:rPr lang="en-US" sz="3600" dirty="0"/>
              <a:t>432,912 gal</a:t>
            </a:r>
            <a:endParaRPr lang="en-US" sz="3600" baseline="30000" dirty="0"/>
          </a:p>
        </p:txBody>
      </p:sp>
      <p:sp>
        <p:nvSpPr>
          <p:cNvPr id="5" name="TextBox 4">
            <a:extLst>
              <a:ext uri="{FF2B5EF4-FFF2-40B4-BE49-F238E27FC236}">
                <a16:creationId xmlns:a16="http://schemas.microsoft.com/office/drawing/2014/main" id="{862C262C-35C3-431D-BD36-7F566BF51D14}"/>
              </a:ext>
            </a:extLst>
          </p:cNvPr>
          <p:cNvSpPr txBox="1"/>
          <p:nvPr/>
        </p:nvSpPr>
        <p:spPr>
          <a:xfrm>
            <a:off x="845090" y="5486400"/>
            <a:ext cx="7661898" cy="646331"/>
          </a:xfrm>
          <a:prstGeom prst="rect">
            <a:avLst/>
          </a:prstGeom>
          <a:noFill/>
        </p:spPr>
        <p:txBody>
          <a:bodyPr wrap="square" rtlCol="0">
            <a:spAutoFit/>
          </a:bodyPr>
          <a:lstStyle/>
          <a:p>
            <a:r>
              <a:rPr lang="en-US" sz="3600" dirty="0"/>
              <a:t>1.5 MGD = 1,500,000 gal/day</a:t>
            </a:r>
          </a:p>
        </p:txBody>
      </p:sp>
      <p:cxnSp>
        <p:nvCxnSpPr>
          <p:cNvPr id="7" name="Straight Connector 6">
            <a:extLst>
              <a:ext uri="{FF2B5EF4-FFF2-40B4-BE49-F238E27FC236}">
                <a16:creationId xmlns:a16="http://schemas.microsoft.com/office/drawing/2014/main" id="{BB2CC319-251E-4534-9934-2AB6D477E757}"/>
              </a:ext>
            </a:extLst>
          </p:cNvPr>
          <p:cNvCxnSpPr/>
          <p:nvPr/>
        </p:nvCxnSpPr>
        <p:spPr>
          <a:xfrm flipV="1">
            <a:off x="2362200" y="4020203"/>
            <a:ext cx="640806" cy="399397"/>
          </a:xfrm>
          <a:prstGeom prst="line">
            <a:avLst/>
          </a:prstGeom>
        </p:spPr>
        <p:style>
          <a:lnRef idx="2">
            <a:schemeClr val="dk1"/>
          </a:lnRef>
          <a:fillRef idx="0">
            <a:schemeClr val="dk1"/>
          </a:fillRef>
          <a:effectRef idx="1">
            <a:schemeClr val="dk1"/>
          </a:effectRef>
          <a:fontRef idx="minor">
            <a:schemeClr val="tx1"/>
          </a:fontRef>
        </p:style>
      </p:cxnSp>
      <p:cxnSp>
        <p:nvCxnSpPr>
          <p:cNvPr id="24" name="Straight Connector 23">
            <a:extLst>
              <a:ext uri="{FF2B5EF4-FFF2-40B4-BE49-F238E27FC236}">
                <a16:creationId xmlns:a16="http://schemas.microsoft.com/office/drawing/2014/main" id="{C453EF73-9790-4EBA-9CF1-219E44B9D3AB}"/>
              </a:ext>
            </a:extLst>
          </p:cNvPr>
          <p:cNvCxnSpPr/>
          <p:nvPr/>
        </p:nvCxnSpPr>
        <p:spPr>
          <a:xfrm flipV="1">
            <a:off x="4322935" y="4543539"/>
            <a:ext cx="640806" cy="399397"/>
          </a:xfrm>
          <a:prstGeom prst="line">
            <a:avLst/>
          </a:prstGeom>
        </p:spPr>
        <p:style>
          <a:lnRef idx="2">
            <a:schemeClr val="dk1"/>
          </a:lnRef>
          <a:fillRef idx="0">
            <a:schemeClr val="dk1"/>
          </a:fillRef>
          <a:effectRef idx="1">
            <a:schemeClr val="dk1"/>
          </a:effectRef>
          <a:fontRef idx="minor">
            <a:schemeClr val="tx1"/>
          </a:fontRef>
        </p:style>
      </p:cxnSp>
      <p:sp>
        <p:nvSpPr>
          <p:cNvPr id="25" name="TextBox 24">
            <a:extLst>
              <a:ext uri="{FF2B5EF4-FFF2-40B4-BE49-F238E27FC236}">
                <a16:creationId xmlns:a16="http://schemas.microsoft.com/office/drawing/2014/main" id="{2EF83287-D3D4-4EB6-8A01-57FF834CD23C}"/>
              </a:ext>
            </a:extLst>
          </p:cNvPr>
          <p:cNvSpPr txBox="1"/>
          <p:nvPr/>
        </p:nvSpPr>
        <p:spPr>
          <a:xfrm>
            <a:off x="3453309" y="3037701"/>
            <a:ext cx="381000" cy="646331"/>
          </a:xfrm>
          <a:prstGeom prst="rect">
            <a:avLst/>
          </a:prstGeom>
          <a:noFill/>
        </p:spPr>
        <p:txBody>
          <a:bodyPr wrap="square" rtlCol="0">
            <a:spAutoFit/>
          </a:bodyPr>
          <a:lstStyle/>
          <a:p>
            <a:r>
              <a:rPr lang="en-US" sz="3600" dirty="0"/>
              <a:t>x</a:t>
            </a:r>
          </a:p>
        </p:txBody>
      </p:sp>
      <p:sp>
        <p:nvSpPr>
          <p:cNvPr id="26" name="TextBox 25">
            <a:extLst>
              <a:ext uri="{FF2B5EF4-FFF2-40B4-BE49-F238E27FC236}">
                <a16:creationId xmlns:a16="http://schemas.microsoft.com/office/drawing/2014/main" id="{2DB0E824-779E-4B68-9200-A46151A0D883}"/>
              </a:ext>
            </a:extLst>
          </p:cNvPr>
          <p:cNvSpPr txBox="1"/>
          <p:nvPr/>
        </p:nvSpPr>
        <p:spPr>
          <a:xfrm>
            <a:off x="2352248" y="3044678"/>
            <a:ext cx="1214798" cy="646331"/>
          </a:xfrm>
          <a:prstGeom prst="rect">
            <a:avLst/>
          </a:prstGeom>
          <a:noFill/>
        </p:spPr>
        <p:txBody>
          <a:bodyPr wrap="square" rtlCol="0">
            <a:spAutoFit/>
          </a:bodyPr>
          <a:lstStyle/>
          <a:p>
            <a:r>
              <a:rPr lang="en-US" sz="3600" dirty="0"/>
              <a:t>64 ft.</a:t>
            </a:r>
            <a:endParaRPr lang="en-US" sz="3600" u="sng" dirty="0"/>
          </a:p>
        </p:txBody>
      </p:sp>
    </p:spTree>
    <p:extLst>
      <p:ext uri="{BB962C8B-B14F-4D97-AF65-F5344CB8AC3E}">
        <p14:creationId xmlns:p14="http://schemas.microsoft.com/office/powerpoint/2010/main" val="2805948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7"/>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24"/>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2"/>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23"/>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6" grpId="0"/>
      <p:bldP spid="15" grpId="0"/>
      <p:bldP spid="9" grpId="0"/>
      <p:bldP spid="11" grpId="0"/>
      <p:bldP spid="19" grpId="0"/>
      <p:bldP spid="20" grpId="0"/>
      <p:bldP spid="21" grpId="0"/>
      <p:bldP spid="22" grpId="0"/>
      <p:bldP spid="23" grpId="0"/>
      <p:bldP spid="25" grpId="0"/>
      <p:bldP spid="26" grpId="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395299" y="814675"/>
            <a:ext cx="8298910" cy="579438"/>
          </a:xfrm>
        </p:spPr>
        <p:txBody>
          <a:bodyPr/>
          <a:lstStyle/>
          <a:p>
            <a:pPr algn="l"/>
            <a:r>
              <a:rPr lang="en-US" dirty="0"/>
              <a:t>Number 31 Calculation (cont.)</a:t>
            </a:r>
            <a:br>
              <a:rPr lang="en-US" dirty="0"/>
            </a:br>
            <a:r>
              <a:rPr lang="en-US" dirty="0"/>
              <a:t> </a:t>
            </a:r>
          </a:p>
        </p:txBody>
      </p:sp>
      <p:pic>
        <p:nvPicPr>
          <p:cNvPr id="17" name="Content Placeholder 16">
            <a:extLst>
              <a:ext uri="{FF2B5EF4-FFF2-40B4-BE49-F238E27FC236}">
                <a16:creationId xmlns:a16="http://schemas.microsoft.com/office/drawing/2014/main" id="{9B7B86D3-3C64-4FAF-98D7-012B3913FAD6}"/>
              </a:ext>
            </a:extLst>
          </p:cNvPr>
          <p:cNvPicPr>
            <a:picLocks noGrp="1" noChangeAspect="1"/>
          </p:cNvPicPr>
          <p:nvPr>
            <p:ph idx="1"/>
          </p:nvPr>
        </p:nvPicPr>
        <p:blipFill>
          <a:blip r:embed="rId2"/>
          <a:stretch>
            <a:fillRect/>
          </a:stretch>
        </p:blipFill>
        <p:spPr>
          <a:xfrm>
            <a:off x="1237280" y="1540594"/>
            <a:ext cx="5470926" cy="1445994"/>
          </a:xfrm>
          <a:prstGeom prst="rect">
            <a:avLst/>
          </a:prstGeom>
        </p:spPr>
      </p:pic>
      <p:sp>
        <p:nvSpPr>
          <p:cNvPr id="9" name="TextBox 8">
            <a:extLst>
              <a:ext uri="{FF2B5EF4-FFF2-40B4-BE49-F238E27FC236}">
                <a16:creationId xmlns:a16="http://schemas.microsoft.com/office/drawing/2014/main" id="{48D7D5BC-25CA-477F-A374-8DED258E3AA3}"/>
              </a:ext>
            </a:extLst>
          </p:cNvPr>
          <p:cNvSpPr txBox="1"/>
          <p:nvPr/>
        </p:nvSpPr>
        <p:spPr>
          <a:xfrm>
            <a:off x="3634974" y="2981049"/>
            <a:ext cx="381000" cy="646331"/>
          </a:xfrm>
          <a:prstGeom prst="rect">
            <a:avLst/>
          </a:prstGeom>
          <a:noFill/>
        </p:spPr>
        <p:txBody>
          <a:bodyPr wrap="square" rtlCol="0">
            <a:spAutoFit/>
          </a:bodyPr>
          <a:lstStyle/>
          <a:p>
            <a:r>
              <a:rPr lang="en-US" sz="3600" dirty="0"/>
              <a:t>x</a:t>
            </a:r>
          </a:p>
        </p:txBody>
      </p:sp>
      <p:sp>
        <p:nvSpPr>
          <p:cNvPr id="22" name="TextBox 21">
            <a:extLst>
              <a:ext uri="{FF2B5EF4-FFF2-40B4-BE49-F238E27FC236}">
                <a16:creationId xmlns:a16="http://schemas.microsoft.com/office/drawing/2014/main" id="{A2732563-A81F-4462-ABFF-4832E77CFAE8}"/>
              </a:ext>
            </a:extLst>
          </p:cNvPr>
          <p:cNvSpPr txBox="1"/>
          <p:nvPr/>
        </p:nvSpPr>
        <p:spPr>
          <a:xfrm>
            <a:off x="6696444" y="3329726"/>
            <a:ext cx="381000" cy="646331"/>
          </a:xfrm>
          <a:prstGeom prst="rect">
            <a:avLst/>
          </a:prstGeom>
          <a:noFill/>
        </p:spPr>
        <p:txBody>
          <a:bodyPr wrap="square" rtlCol="0">
            <a:spAutoFit/>
          </a:bodyPr>
          <a:lstStyle/>
          <a:p>
            <a:r>
              <a:rPr lang="en-US" sz="3600" dirty="0"/>
              <a:t>=</a:t>
            </a:r>
          </a:p>
        </p:txBody>
      </p:sp>
      <p:sp>
        <p:nvSpPr>
          <p:cNvPr id="5" name="TextBox 4">
            <a:extLst>
              <a:ext uri="{FF2B5EF4-FFF2-40B4-BE49-F238E27FC236}">
                <a16:creationId xmlns:a16="http://schemas.microsoft.com/office/drawing/2014/main" id="{862C262C-35C3-431D-BD36-7F566BF51D14}"/>
              </a:ext>
            </a:extLst>
          </p:cNvPr>
          <p:cNvSpPr txBox="1"/>
          <p:nvPr/>
        </p:nvSpPr>
        <p:spPr>
          <a:xfrm>
            <a:off x="1611382" y="3780713"/>
            <a:ext cx="4031710" cy="646331"/>
          </a:xfrm>
          <a:prstGeom prst="rect">
            <a:avLst/>
          </a:prstGeom>
          <a:noFill/>
        </p:spPr>
        <p:txBody>
          <a:bodyPr wrap="square" rtlCol="0">
            <a:spAutoFit/>
          </a:bodyPr>
          <a:lstStyle/>
          <a:p>
            <a:r>
              <a:rPr lang="en-US" sz="3600" dirty="0"/>
              <a:t>1,500,000 gal/day</a:t>
            </a:r>
          </a:p>
        </p:txBody>
      </p:sp>
      <p:sp>
        <p:nvSpPr>
          <p:cNvPr id="25" name="TextBox 24">
            <a:extLst>
              <a:ext uri="{FF2B5EF4-FFF2-40B4-BE49-F238E27FC236}">
                <a16:creationId xmlns:a16="http://schemas.microsoft.com/office/drawing/2014/main" id="{54E8D896-4CBD-40C4-BFA9-72FA573E75D8}"/>
              </a:ext>
            </a:extLst>
          </p:cNvPr>
          <p:cNvSpPr txBox="1"/>
          <p:nvPr/>
        </p:nvSpPr>
        <p:spPr>
          <a:xfrm>
            <a:off x="4103415" y="2981049"/>
            <a:ext cx="2279110" cy="646331"/>
          </a:xfrm>
          <a:prstGeom prst="rect">
            <a:avLst/>
          </a:prstGeom>
          <a:noFill/>
        </p:spPr>
        <p:txBody>
          <a:bodyPr wrap="square" rtlCol="0">
            <a:spAutoFit/>
          </a:bodyPr>
          <a:lstStyle/>
          <a:p>
            <a:r>
              <a:rPr lang="en-US" sz="3600" dirty="0"/>
              <a:t>24 hr./day</a:t>
            </a:r>
            <a:endParaRPr lang="en-US" sz="3600" baseline="30000" dirty="0"/>
          </a:p>
        </p:txBody>
      </p:sp>
      <p:cxnSp>
        <p:nvCxnSpPr>
          <p:cNvPr id="4" name="Straight Connector 3">
            <a:extLst>
              <a:ext uri="{FF2B5EF4-FFF2-40B4-BE49-F238E27FC236}">
                <a16:creationId xmlns:a16="http://schemas.microsoft.com/office/drawing/2014/main" id="{4FD58866-F033-46A2-8937-BA299773507E}"/>
              </a:ext>
            </a:extLst>
          </p:cNvPr>
          <p:cNvCxnSpPr>
            <a:cxnSpLocks/>
          </p:cNvCxnSpPr>
          <p:nvPr/>
        </p:nvCxnSpPr>
        <p:spPr>
          <a:xfrm>
            <a:off x="762000" y="3627382"/>
            <a:ext cx="5867400" cy="0"/>
          </a:xfrm>
          <a:prstGeom prst="line">
            <a:avLst/>
          </a:prstGeom>
        </p:spPr>
        <p:style>
          <a:lnRef idx="3">
            <a:schemeClr val="dk1"/>
          </a:lnRef>
          <a:fillRef idx="0">
            <a:schemeClr val="dk1"/>
          </a:fillRef>
          <a:effectRef idx="2">
            <a:schemeClr val="dk1"/>
          </a:effectRef>
          <a:fontRef idx="minor">
            <a:schemeClr val="tx1"/>
          </a:fontRef>
        </p:style>
      </p:cxnSp>
      <p:sp>
        <p:nvSpPr>
          <p:cNvPr id="26" name="TextBox 25">
            <a:extLst>
              <a:ext uri="{FF2B5EF4-FFF2-40B4-BE49-F238E27FC236}">
                <a16:creationId xmlns:a16="http://schemas.microsoft.com/office/drawing/2014/main" id="{BEDD5C4C-E71D-482F-B820-F970BD4AE5DE}"/>
              </a:ext>
            </a:extLst>
          </p:cNvPr>
          <p:cNvSpPr txBox="1"/>
          <p:nvPr/>
        </p:nvSpPr>
        <p:spPr>
          <a:xfrm>
            <a:off x="960237" y="2992125"/>
            <a:ext cx="2667000" cy="646331"/>
          </a:xfrm>
          <a:prstGeom prst="rect">
            <a:avLst/>
          </a:prstGeom>
          <a:noFill/>
        </p:spPr>
        <p:txBody>
          <a:bodyPr wrap="square" rtlCol="0">
            <a:spAutoFit/>
          </a:bodyPr>
          <a:lstStyle/>
          <a:p>
            <a:r>
              <a:rPr lang="en-US" sz="3600" dirty="0"/>
              <a:t>432,912 gal</a:t>
            </a:r>
            <a:endParaRPr lang="en-US" sz="3600" baseline="30000" dirty="0"/>
          </a:p>
        </p:txBody>
      </p:sp>
      <p:cxnSp>
        <p:nvCxnSpPr>
          <p:cNvPr id="27" name="Straight Connector 26">
            <a:extLst>
              <a:ext uri="{FF2B5EF4-FFF2-40B4-BE49-F238E27FC236}">
                <a16:creationId xmlns:a16="http://schemas.microsoft.com/office/drawing/2014/main" id="{6520D590-616D-46AF-AD42-E3D4674927BF}"/>
              </a:ext>
            </a:extLst>
          </p:cNvPr>
          <p:cNvCxnSpPr/>
          <p:nvPr/>
        </p:nvCxnSpPr>
        <p:spPr>
          <a:xfrm flipV="1">
            <a:off x="2789466" y="3170292"/>
            <a:ext cx="640806" cy="399397"/>
          </a:xfrm>
          <a:prstGeom prst="line">
            <a:avLst/>
          </a:prstGeom>
        </p:spPr>
        <p:style>
          <a:lnRef idx="2">
            <a:schemeClr val="dk1"/>
          </a:lnRef>
          <a:fillRef idx="0">
            <a:schemeClr val="dk1"/>
          </a:fillRef>
          <a:effectRef idx="1">
            <a:schemeClr val="dk1"/>
          </a:effectRef>
          <a:fontRef idx="minor">
            <a:schemeClr val="tx1"/>
          </a:fontRef>
        </p:style>
      </p:cxnSp>
      <p:cxnSp>
        <p:nvCxnSpPr>
          <p:cNvPr id="28" name="Straight Connector 27">
            <a:extLst>
              <a:ext uri="{FF2B5EF4-FFF2-40B4-BE49-F238E27FC236}">
                <a16:creationId xmlns:a16="http://schemas.microsoft.com/office/drawing/2014/main" id="{6199E29C-E00D-483E-A9A7-44783800B7FC}"/>
              </a:ext>
            </a:extLst>
          </p:cNvPr>
          <p:cNvCxnSpPr/>
          <p:nvPr/>
        </p:nvCxnSpPr>
        <p:spPr>
          <a:xfrm flipV="1">
            <a:off x="3861142" y="3904179"/>
            <a:ext cx="640806" cy="399397"/>
          </a:xfrm>
          <a:prstGeom prst="line">
            <a:avLst/>
          </a:prstGeom>
        </p:spPr>
        <p:style>
          <a:lnRef idx="2">
            <a:schemeClr val="dk1"/>
          </a:lnRef>
          <a:fillRef idx="0">
            <a:schemeClr val="dk1"/>
          </a:fillRef>
          <a:effectRef idx="1">
            <a:schemeClr val="dk1"/>
          </a:effectRef>
          <a:fontRef idx="minor">
            <a:schemeClr val="tx1"/>
          </a:fontRef>
        </p:style>
      </p:cxnSp>
      <p:cxnSp>
        <p:nvCxnSpPr>
          <p:cNvPr id="29" name="Straight Connector 28">
            <a:extLst>
              <a:ext uri="{FF2B5EF4-FFF2-40B4-BE49-F238E27FC236}">
                <a16:creationId xmlns:a16="http://schemas.microsoft.com/office/drawing/2014/main" id="{9A3C7A63-B076-48DF-B184-F0AEBE07A503}"/>
              </a:ext>
            </a:extLst>
          </p:cNvPr>
          <p:cNvCxnSpPr/>
          <p:nvPr/>
        </p:nvCxnSpPr>
        <p:spPr>
          <a:xfrm flipV="1">
            <a:off x="5544754" y="3130028"/>
            <a:ext cx="640806" cy="399397"/>
          </a:xfrm>
          <a:prstGeom prst="line">
            <a:avLst/>
          </a:prstGeom>
        </p:spPr>
        <p:style>
          <a:lnRef idx="2">
            <a:schemeClr val="dk1"/>
          </a:lnRef>
          <a:fillRef idx="0">
            <a:schemeClr val="dk1"/>
          </a:fillRef>
          <a:effectRef idx="1">
            <a:schemeClr val="dk1"/>
          </a:effectRef>
          <a:fontRef idx="minor">
            <a:schemeClr val="tx1"/>
          </a:fontRef>
        </p:style>
      </p:cxnSp>
      <p:cxnSp>
        <p:nvCxnSpPr>
          <p:cNvPr id="30" name="Straight Connector 29">
            <a:extLst>
              <a:ext uri="{FF2B5EF4-FFF2-40B4-BE49-F238E27FC236}">
                <a16:creationId xmlns:a16="http://schemas.microsoft.com/office/drawing/2014/main" id="{4046AE5B-B540-4C61-BAE4-A418ED3FAA57}"/>
              </a:ext>
            </a:extLst>
          </p:cNvPr>
          <p:cNvCxnSpPr/>
          <p:nvPr/>
        </p:nvCxnSpPr>
        <p:spPr>
          <a:xfrm flipV="1">
            <a:off x="4721313" y="3910664"/>
            <a:ext cx="640806" cy="399397"/>
          </a:xfrm>
          <a:prstGeom prst="line">
            <a:avLst/>
          </a:prstGeom>
        </p:spPr>
        <p:style>
          <a:lnRef idx="2">
            <a:schemeClr val="dk1"/>
          </a:lnRef>
          <a:fillRef idx="0">
            <a:schemeClr val="dk1"/>
          </a:fillRef>
          <a:effectRef idx="1">
            <a:schemeClr val="dk1"/>
          </a:effectRef>
          <a:fontRef idx="minor">
            <a:schemeClr val="tx1"/>
          </a:fontRef>
        </p:style>
      </p:cxnSp>
      <p:sp>
        <p:nvSpPr>
          <p:cNvPr id="31" name="TextBox 30">
            <a:extLst>
              <a:ext uri="{FF2B5EF4-FFF2-40B4-BE49-F238E27FC236}">
                <a16:creationId xmlns:a16="http://schemas.microsoft.com/office/drawing/2014/main" id="{4F0BE2A9-1C5D-4E23-BD1E-69C422771761}"/>
              </a:ext>
            </a:extLst>
          </p:cNvPr>
          <p:cNvSpPr txBox="1"/>
          <p:nvPr/>
        </p:nvSpPr>
        <p:spPr>
          <a:xfrm>
            <a:off x="7164376" y="3315290"/>
            <a:ext cx="1827223" cy="646331"/>
          </a:xfrm>
          <a:prstGeom prst="rect">
            <a:avLst/>
          </a:prstGeom>
          <a:noFill/>
        </p:spPr>
        <p:txBody>
          <a:bodyPr wrap="square" rtlCol="0">
            <a:spAutoFit/>
          </a:bodyPr>
          <a:lstStyle/>
          <a:p>
            <a:r>
              <a:rPr lang="en-US" sz="3600" dirty="0"/>
              <a:t>6.9 hrs.</a:t>
            </a:r>
          </a:p>
        </p:txBody>
      </p:sp>
    </p:spTree>
    <p:extLst>
      <p:ext uri="{BB962C8B-B14F-4D97-AF65-F5344CB8AC3E}">
        <p14:creationId xmlns:p14="http://schemas.microsoft.com/office/powerpoint/2010/main" val="2072590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2" grpId="0"/>
      <p:bldP spid="5" grpId="0"/>
      <p:bldP spid="25" grpId="0"/>
      <p:bldP spid="26" grpId="0"/>
      <p:bldP spid="31" grpId="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219200" y="228600"/>
            <a:ext cx="8458200" cy="2286000"/>
          </a:xfrm>
        </p:spPr>
        <p:txBody>
          <a:bodyPr/>
          <a:lstStyle/>
          <a:p>
            <a:pPr algn="l"/>
            <a:r>
              <a:rPr lang="en-US" sz="3600" dirty="0"/>
              <a:t>32.	Determine the detention time in a pond that has a surface area of 12.6 acres, a depth of 5 feet, and an    average daily flow of 0.9 MGD. </a:t>
            </a:r>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685800" y="3238500"/>
            <a:ext cx="8222710" cy="5105400"/>
          </a:xfrm>
        </p:spPr>
        <p:txBody>
          <a:bodyPr/>
          <a:lstStyle/>
          <a:p>
            <a:r>
              <a:rPr lang="en-US" dirty="0"/>
              <a:t>Find the correct formula (Page 11 and Page 1)</a:t>
            </a:r>
          </a:p>
          <a:p>
            <a:r>
              <a:rPr lang="en-US" dirty="0"/>
              <a:t>DT = (V)/(Q)</a:t>
            </a:r>
          </a:p>
          <a:p>
            <a:pPr lvl="1"/>
            <a:r>
              <a:rPr lang="en-US" dirty="0"/>
              <a:t>Detention time: days</a:t>
            </a:r>
          </a:p>
          <a:p>
            <a:pPr lvl="1"/>
            <a:r>
              <a:rPr lang="en-US" dirty="0"/>
              <a:t>Volume: acre-ft</a:t>
            </a:r>
          </a:p>
          <a:p>
            <a:pPr lvl="1"/>
            <a:r>
              <a:rPr lang="en-US" dirty="0"/>
              <a:t>Flow: acre-ft/day</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646939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809284" y="595823"/>
            <a:ext cx="7772400" cy="914400"/>
          </a:xfrm>
        </p:spPr>
        <p:txBody>
          <a:bodyPr/>
          <a:lstStyle/>
          <a:p>
            <a:pPr algn="l"/>
            <a:r>
              <a:rPr lang="en-US" dirty="0"/>
              <a:t>Number 32 Calculation</a:t>
            </a:r>
            <a:br>
              <a:rPr lang="en-US" dirty="0"/>
            </a:br>
            <a:r>
              <a:rPr lang="en-US" dirty="0"/>
              <a:t> </a:t>
            </a:r>
          </a:p>
        </p:txBody>
      </p:sp>
      <p:sp>
        <p:nvSpPr>
          <p:cNvPr id="4" name="Content Placeholder 3">
            <a:extLst>
              <a:ext uri="{FF2B5EF4-FFF2-40B4-BE49-F238E27FC236}">
                <a16:creationId xmlns:a16="http://schemas.microsoft.com/office/drawing/2014/main" id="{398D32F2-064F-4F67-8B03-80A47D7B770B}"/>
              </a:ext>
            </a:extLst>
          </p:cNvPr>
          <p:cNvSpPr>
            <a:spLocks noGrp="1"/>
          </p:cNvSpPr>
          <p:nvPr>
            <p:ph idx="4294967295"/>
          </p:nvPr>
        </p:nvSpPr>
        <p:spPr>
          <a:xfrm>
            <a:off x="1696887" y="1510223"/>
            <a:ext cx="8410575" cy="5105400"/>
          </a:xfrm>
          <a:prstGeom prst="rect">
            <a:avLst/>
          </a:prstGeom>
        </p:spPr>
        <p:txBody>
          <a:bodyPr/>
          <a:lstStyle/>
          <a:p>
            <a:pPr marL="0" indent="0">
              <a:buNone/>
            </a:pPr>
            <a:r>
              <a:rPr lang="en-US" dirty="0"/>
              <a:t>DT = (V)/(Q)</a:t>
            </a:r>
          </a:p>
          <a:p>
            <a:pPr marL="0" indent="0">
              <a:buNone/>
            </a:pPr>
            <a:endParaRPr lang="en-US" dirty="0"/>
          </a:p>
        </p:txBody>
      </p:sp>
      <p:sp>
        <p:nvSpPr>
          <p:cNvPr id="13" name="TextBox 12">
            <a:extLst>
              <a:ext uri="{FF2B5EF4-FFF2-40B4-BE49-F238E27FC236}">
                <a16:creationId xmlns:a16="http://schemas.microsoft.com/office/drawing/2014/main" id="{388773B4-6D0C-4B79-8CE8-D048FB4A9712}"/>
              </a:ext>
            </a:extLst>
          </p:cNvPr>
          <p:cNvSpPr txBox="1"/>
          <p:nvPr/>
        </p:nvSpPr>
        <p:spPr>
          <a:xfrm>
            <a:off x="1619763" y="2278287"/>
            <a:ext cx="2508281" cy="646331"/>
          </a:xfrm>
          <a:prstGeom prst="rect">
            <a:avLst/>
          </a:prstGeom>
          <a:noFill/>
        </p:spPr>
        <p:txBody>
          <a:bodyPr wrap="square" rtlCol="0">
            <a:spAutoFit/>
          </a:bodyPr>
          <a:lstStyle/>
          <a:p>
            <a:r>
              <a:rPr lang="en-US" sz="3600" dirty="0"/>
              <a:t>12.6 acres</a:t>
            </a:r>
          </a:p>
        </p:txBody>
      </p:sp>
      <p:sp>
        <p:nvSpPr>
          <p:cNvPr id="14" name="TextBox 13">
            <a:extLst>
              <a:ext uri="{FF2B5EF4-FFF2-40B4-BE49-F238E27FC236}">
                <a16:creationId xmlns:a16="http://schemas.microsoft.com/office/drawing/2014/main" id="{A0024369-C468-49F4-A344-564C09F3556B}"/>
              </a:ext>
            </a:extLst>
          </p:cNvPr>
          <p:cNvSpPr txBox="1"/>
          <p:nvPr/>
        </p:nvSpPr>
        <p:spPr>
          <a:xfrm>
            <a:off x="5871251" y="2254790"/>
            <a:ext cx="2661729" cy="646331"/>
          </a:xfrm>
          <a:prstGeom prst="rect">
            <a:avLst/>
          </a:prstGeom>
          <a:noFill/>
        </p:spPr>
        <p:txBody>
          <a:bodyPr wrap="square" rtlCol="0">
            <a:spAutoFit/>
          </a:bodyPr>
          <a:lstStyle/>
          <a:p>
            <a:r>
              <a:rPr lang="en-US" sz="3600" dirty="0"/>
              <a:t>63 ac-ft</a:t>
            </a:r>
            <a:endParaRPr lang="en-US" sz="3600" baseline="30000" dirty="0"/>
          </a:p>
        </p:txBody>
      </p:sp>
      <p:sp>
        <p:nvSpPr>
          <p:cNvPr id="16" name="TextBox 15">
            <a:extLst>
              <a:ext uri="{FF2B5EF4-FFF2-40B4-BE49-F238E27FC236}">
                <a16:creationId xmlns:a16="http://schemas.microsoft.com/office/drawing/2014/main" id="{49132294-90F6-4AAB-97C5-A0F9E2FC6272}"/>
              </a:ext>
            </a:extLst>
          </p:cNvPr>
          <p:cNvSpPr txBox="1"/>
          <p:nvPr/>
        </p:nvSpPr>
        <p:spPr>
          <a:xfrm>
            <a:off x="5490251" y="2269607"/>
            <a:ext cx="381000" cy="646331"/>
          </a:xfrm>
          <a:prstGeom prst="rect">
            <a:avLst/>
          </a:prstGeom>
          <a:noFill/>
        </p:spPr>
        <p:txBody>
          <a:bodyPr wrap="square" rtlCol="0">
            <a:spAutoFit/>
          </a:bodyPr>
          <a:lstStyle/>
          <a:p>
            <a:r>
              <a:rPr lang="en-US" sz="3600" dirty="0"/>
              <a:t>=</a:t>
            </a:r>
          </a:p>
        </p:txBody>
      </p:sp>
      <p:sp>
        <p:nvSpPr>
          <p:cNvPr id="15" name="TextBox 14">
            <a:extLst>
              <a:ext uri="{FF2B5EF4-FFF2-40B4-BE49-F238E27FC236}">
                <a16:creationId xmlns:a16="http://schemas.microsoft.com/office/drawing/2014/main" id="{B675F664-AB29-4342-AEE9-21DE01481A58}"/>
              </a:ext>
            </a:extLst>
          </p:cNvPr>
          <p:cNvSpPr txBox="1"/>
          <p:nvPr/>
        </p:nvSpPr>
        <p:spPr>
          <a:xfrm>
            <a:off x="4140782" y="2261197"/>
            <a:ext cx="381000" cy="646331"/>
          </a:xfrm>
          <a:prstGeom prst="rect">
            <a:avLst/>
          </a:prstGeom>
          <a:noFill/>
        </p:spPr>
        <p:txBody>
          <a:bodyPr wrap="square" rtlCol="0">
            <a:spAutoFit/>
          </a:bodyPr>
          <a:lstStyle/>
          <a:p>
            <a:r>
              <a:rPr lang="en-US" sz="3600" dirty="0"/>
              <a:t>x</a:t>
            </a:r>
          </a:p>
        </p:txBody>
      </p:sp>
      <p:sp>
        <p:nvSpPr>
          <p:cNvPr id="9" name="TextBox 8">
            <a:extLst>
              <a:ext uri="{FF2B5EF4-FFF2-40B4-BE49-F238E27FC236}">
                <a16:creationId xmlns:a16="http://schemas.microsoft.com/office/drawing/2014/main" id="{48D7D5BC-25CA-477F-A374-8DED258E3AA3}"/>
              </a:ext>
            </a:extLst>
          </p:cNvPr>
          <p:cNvSpPr txBox="1"/>
          <p:nvPr/>
        </p:nvSpPr>
        <p:spPr>
          <a:xfrm>
            <a:off x="2735225" y="3197520"/>
            <a:ext cx="381000" cy="646331"/>
          </a:xfrm>
          <a:prstGeom prst="rect">
            <a:avLst/>
          </a:prstGeom>
          <a:noFill/>
        </p:spPr>
        <p:txBody>
          <a:bodyPr wrap="square" rtlCol="0">
            <a:spAutoFit/>
          </a:bodyPr>
          <a:lstStyle/>
          <a:p>
            <a:r>
              <a:rPr lang="en-US" sz="3600" dirty="0"/>
              <a:t>x</a:t>
            </a:r>
          </a:p>
        </p:txBody>
      </p:sp>
      <p:sp>
        <p:nvSpPr>
          <p:cNvPr id="19" name="TextBox 18">
            <a:extLst>
              <a:ext uri="{FF2B5EF4-FFF2-40B4-BE49-F238E27FC236}">
                <a16:creationId xmlns:a16="http://schemas.microsoft.com/office/drawing/2014/main" id="{25713546-EBAB-4166-A084-B2D185347392}"/>
              </a:ext>
            </a:extLst>
          </p:cNvPr>
          <p:cNvSpPr txBox="1"/>
          <p:nvPr/>
        </p:nvSpPr>
        <p:spPr>
          <a:xfrm>
            <a:off x="774170" y="3004801"/>
            <a:ext cx="2074321" cy="1200329"/>
          </a:xfrm>
          <a:prstGeom prst="rect">
            <a:avLst/>
          </a:prstGeom>
          <a:noFill/>
        </p:spPr>
        <p:txBody>
          <a:bodyPr wrap="square" rtlCol="0">
            <a:spAutoFit/>
          </a:bodyPr>
          <a:lstStyle/>
          <a:p>
            <a:r>
              <a:rPr lang="en-US" sz="3600" u="sng" dirty="0"/>
              <a:t>0.9 MGD</a:t>
            </a:r>
            <a:br>
              <a:rPr lang="en-US" sz="3600" baseline="30000" dirty="0"/>
            </a:br>
            <a:r>
              <a:rPr lang="en-US" sz="3600" baseline="30000" dirty="0"/>
              <a:t>          </a:t>
            </a:r>
            <a:r>
              <a:rPr lang="en-US" sz="3600" dirty="0"/>
              <a:t>1</a:t>
            </a:r>
            <a:endParaRPr lang="en-US" sz="3600" u="sng" baseline="30000" dirty="0"/>
          </a:p>
        </p:txBody>
      </p:sp>
      <p:sp>
        <p:nvSpPr>
          <p:cNvPr id="20" name="TextBox 19">
            <a:extLst>
              <a:ext uri="{FF2B5EF4-FFF2-40B4-BE49-F238E27FC236}">
                <a16:creationId xmlns:a16="http://schemas.microsoft.com/office/drawing/2014/main" id="{45D949B1-0B9A-41D5-9C5B-CA52D17589B0}"/>
              </a:ext>
            </a:extLst>
          </p:cNvPr>
          <p:cNvSpPr txBox="1"/>
          <p:nvPr/>
        </p:nvSpPr>
        <p:spPr>
          <a:xfrm>
            <a:off x="3106111" y="2973829"/>
            <a:ext cx="2972045" cy="1200329"/>
          </a:xfrm>
          <a:prstGeom prst="rect">
            <a:avLst/>
          </a:prstGeom>
          <a:noFill/>
        </p:spPr>
        <p:txBody>
          <a:bodyPr wrap="square" rtlCol="0">
            <a:spAutoFit/>
          </a:bodyPr>
          <a:lstStyle/>
          <a:p>
            <a:r>
              <a:rPr lang="en-US" sz="3600" u="sng" dirty="0"/>
              <a:t>3.07 ac-ft/day</a:t>
            </a:r>
            <a:br>
              <a:rPr lang="en-US" sz="3600" baseline="30000" dirty="0"/>
            </a:br>
            <a:r>
              <a:rPr lang="en-US" sz="3600" baseline="30000" dirty="0"/>
              <a:t>       </a:t>
            </a:r>
            <a:r>
              <a:rPr lang="en-US" sz="3600" dirty="0"/>
              <a:t>1 MGD</a:t>
            </a:r>
            <a:endParaRPr lang="en-US" sz="3600" baseline="30000" dirty="0"/>
          </a:p>
        </p:txBody>
      </p:sp>
      <p:sp>
        <p:nvSpPr>
          <p:cNvPr id="22" name="TextBox 21">
            <a:extLst>
              <a:ext uri="{FF2B5EF4-FFF2-40B4-BE49-F238E27FC236}">
                <a16:creationId xmlns:a16="http://schemas.microsoft.com/office/drawing/2014/main" id="{A2732563-A81F-4462-ABFF-4832E77CFAE8}"/>
              </a:ext>
            </a:extLst>
          </p:cNvPr>
          <p:cNvSpPr txBox="1"/>
          <p:nvPr/>
        </p:nvSpPr>
        <p:spPr>
          <a:xfrm>
            <a:off x="3543301" y="4531389"/>
            <a:ext cx="381000" cy="646331"/>
          </a:xfrm>
          <a:prstGeom prst="rect">
            <a:avLst/>
          </a:prstGeom>
          <a:noFill/>
        </p:spPr>
        <p:txBody>
          <a:bodyPr wrap="square" rtlCol="0">
            <a:spAutoFit/>
          </a:bodyPr>
          <a:lstStyle/>
          <a:p>
            <a:r>
              <a:rPr lang="en-US" sz="3600" dirty="0"/>
              <a:t>=</a:t>
            </a:r>
          </a:p>
        </p:txBody>
      </p:sp>
      <p:sp>
        <p:nvSpPr>
          <p:cNvPr id="23" name="TextBox 22">
            <a:extLst>
              <a:ext uri="{FF2B5EF4-FFF2-40B4-BE49-F238E27FC236}">
                <a16:creationId xmlns:a16="http://schemas.microsoft.com/office/drawing/2014/main" id="{2DB0C736-089A-47C9-B768-842BC3838108}"/>
              </a:ext>
            </a:extLst>
          </p:cNvPr>
          <p:cNvSpPr txBox="1"/>
          <p:nvPr/>
        </p:nvSpPr>
        <p:spPr>
          <a:xfrm>
            <a:off x="6326037" y="3134106"/>
            <a:ext cx="3182770" cy="646331"/>
          </a:xfrm>
          <a:prstGeom prst="rect">
            <a:avLst/>
          </a:prstGeom>
          <a:noFill/>
        </p:spPr>
        <p:txBody>
          <a:bodyPr wrap="square" rtlCol="0">
            <a:spAutoFit/>
          </a:bodyPr>
          <a:lstStyle/>
          <a:p>
            <a:r>
              <a:rPr lang="en-US" sz="3600" dirty="0"/>
              <a:t>2.6 ac-ft/day</a:t>
            </a:r>
            <a:endParaRPr lang="en-US" sz="3600" baseline="30000" dirty="0"/>
          </a:p>
        </p:txBody>
      </p:sp>
      <p:cxnSp>
        <p:nvCxnSpPr>
          <p:cNvPr id="7" name="Straight Connector 6">
            <a:extLst>
              <a:ext uri="{FF2B5EF4-FFF2-40B4-BE49-F238E27FC236}">
                <a16:creationId xmlns:a16="http://schemas.microsoft.com/office/drawing/2014/main" id="{BB2CC319-251E-4534-9934-2AB6D477E757}"/>
              </a:ext>
            </a:extLst>
          </p:cNvPr>
          <p:cNvCxnSpPr>
            <a:cxnSpLocks/>
          </p:cNvCxnSpPr>
          <p:nvPr/>
        </p:nvCxnSpPr>
        <p:spPr>
          <a:xfrm flipV="1">
            <a:off x="1600200" y="3238531"/>
            <a:ext cx="1021414" cy="190469"/>
          </a:xfrm>
          <a:prstGeom prst="line">
            <a:avLst/>
          </a:prstGeom>
        </p:spPr>
        <p:style>
          <a:lnRef idx="2">
            <a:schemeClr val="dk1"/>
          </a:lnRef>
          <a:fillRef idx="0">
            <a:schemeClr val="dk1"/>
          </a:fillRef>
          <a:effectRef idx="1">
            <a:schemeClr val="dk1"/>
          </a:effectRef>
          <a:fontRef idx="minor">
            <a:schemeClr val="tx1"/>
          </a:fontRef>
        </p:style>
      </p:cxnSp>
      <p:cxnSp>
        <p:nvCxnSpPr>
          <p:cNvPr id="24" name="Straight Connector 23">
            <a:extLst>
              <a:ext uri="{FF2B5EF4-FFF2-40B4-BE49-F238E27FC236}">
                <a16:creationId xmlns:a16="http://schemas.microsoft.com/office/drawing/2014/main" id="{C453EF73-9790-4EBA-9CF1-219E44B9D3AB}"/>
              </a:ext>
            </a:extLst>
          </p:cNvPr>
          <p:cNvCxnSpPr>
            <a:cxnSpLocks/>
          </p:cNvCxnSpPr>
          <p:nvPr/>
        </p:nvCxnSpPr>
        <p:spPr>
          <a:xfrm flipV="1">
            <a:off x="4283766" y="3725854"/>
            <a:ext cx="937288" cy="160346"/>
          </a:xfrm>
          <a:prstGeom prst="line">
            <a:avLst/>
          </a:prstGeom>
        </p:spPr>
        <p:style>
          <a:lnRef idx="2">
            <a:schemeClr val="dk1"/>
          </a:lnRef>
          <a:fillRef idx="0">
            <a:schemeClr val="dk1"/>
          </a:fillRef>
          <a:effectRef idx="1">
            <a:schemeClr val="dk1"/>
          </a:effectRef>
          <a:fontRef idx="minor">
            <a:schemeClr val="tx1"/>
          </a:fontRef>
        </p:style>
      </p:cxnSp>
      <p:sp>
        <p:nvSpPr>
          <p:cNvPr id="26" name="TextBox 25">
            <a:extLst>
              <a:ext uri="{FF2B5EF4-FFF2-40B4-BE49-F238E27FC236}">
                <a16:creationId xmlns:a16="http://schemas.microsoft.com/office/drawing/2014/main" id="{2DB0E824-779E-4B68-9200-A46151A0D883}"/>
              </a:ext>
            </a:extLst>
          </p:cNvPr>
          <p:cNvSpPr txBox="1"/>
          <p:nvPr/>
        </p:nvSpPr>
        <p:spPr>
          <a:xfrm>
            <a:off x="4521782" y="2269607"/>
            <a:ext cx="1214798" cy="646331"/>
          </a:xfrm>
          <a:prstGeom prst="rect">
            <a:avLst/>
          </a:prstGeom>
          <a:noFill/>
        </p:spPr>
        <p:txBody>
          <a:bodyPr wrap="square" rtlCol="0">
            <a:spAutoFit/>
          </a:bodyPr>
          <a:lstStyle/>
          <a:p>
            <a:r>
              <a:rPr lang="en-US" sz="3600" dirty="0"/>
              <a:t>5 ft.</a:t>
            </a:r>
            <a:endParaRPr lang="en-US" sz="3600" u="sng" dirty="0"/>
          </a:p>
        </p:txBody>
      </p:sp>
      <p:sp>
        <p:nvSpPr>
          <p:cNvPr id="27" name="TextBox 26">
            <a:extLst>
              <a:ext uri="{FF2B5EF4-FFF2-40B4-BE49-F238E27FC236}">
                <a16:creationId xmlns:a16="http://schemas.microsoft.com/office/drawing/2014/main" id="{E91F8A4F-2093-43F3-9933-5FCC583A08C1}"/>
              </a:ext>
            </a:extLst>
          </p:cNvPr>
          <p:cNvSpPr txBox="1"/>
          <p:nvPr/>
        </p:nvSpPr>
        <p:spPr>
          <a:xfrm>
            <a:off x="914401" y="4354113"/>
            <a:ext cx="2819400" cy="1200329"/>
          </a:xfrm>
          <a:prstGeom prst="rect">
            <a:avLst/>
          </a:prstGeom>
          <a:noFill/>
        </p:spPr>
        <p:txBody>
          <a:bodyPr wrap="square" rtlCol="0">
            <a:spAutoFit/>
          </a:bodyPr>
          <a:lstStyle/>
          <a:p>
            <a:r>
              <a:rPr lang="en-US" sz="3600" u="sng" dirty="0"/>
              <a:t>    63 ac-ft</a:t>
            </a:r>
            <a:r>
              <a:rPr lang="en-US" sz="2800" u="sng" dirty="0"/>
              <a:t>__</a:t>
            </a:r>
            <a:br>
              <a:rPr lang="en-US" sz="3600" baseline="30000" dirty="0"/>
            </a:br>
            <a:r>
              <a:rPr lang="en-US" sz="3600" dirty="0"/>
              <a:t>2.6 ac-ft/day</a:t>
            </a:r>
            <a:endParaRPr lang="en-US" sz="3600" baseline="30000" dirty="0"/>
          </a:p>
        </p:txBody>
      </p:sp>
      <p:sp>
        <p:nvSpPr>
          <p:cNvPr id="28" name="TextBox 27">
            <a:extLst>
              <a:ext uri="{FF2B5EF4-FFF2-40B4-BE49-F238E27FC236}">
                <a16:creationId xmlns:a16="http://schemas.microsoft.com/office/drawing/2014/main" id="{6AD3F475-8A02-4B44-93EF-7B391C1E0F11}"/>
              </a:ext>
            </a:extLst>
          </p:cNvPr>
          <p:cNvSpPr txBox="1"/>
          <p:nvPr/>
        </p:nvSpPr>
        <p:spPr>
          <a:xfrm>
            <a:off x="3968767" y="4570031"/>
            <a:ext cx="3182770" cy="646331"/>
          </a:xfrm>
          <a:prstGeom prst="rect">
            <a:avLst/>
          </a:prstGeom>
          <a:noFill/>
        </p:spPr>
        <p:txBody>
          <a:bodyPr wrap="square" rtlCol="0">
            <a:spAutoFit/>
          </a:bodyPr>
          <a:lstStyle/>
          <a:p>
            <a:r>
              <a:rPr lang="en-US" sz="3600" dirty="0"/>
              <a:t>24 days</a:t>
            </a:r>
            <a:endParaRPr lang="en-US" sz="3600" baseline="30000" dirty="0"/>
          </a:p>
        </p:txBody>
      </p:sp>
      <p:sp>
        <p:nvSpPr>
          <p:cNvPr id="29" name="TextBox 28">
            <a:extLst>
              <a:ext uri="{FF2B5EF4-FFF2-40B4-BE49-F238E27FC236}">
                <a16:creationId xmlns:a16="http://schemas.microsoft.com/office/drawing/2014/main" id="{4C764296-3095-4D60-8D09-448C9DB84B0B}"/>
              </a:ext>
            </a:extLst>
          </p:cNvPr>
          <p:cNvSpPr txBox="1"/>
          <p:nvPr/>
        </p:nvSpPr>
        <p:spPr>
          <a:xfrm>
            <a:off x="5954776" y="3194416"/>
            <a:ext cx="381000" cy="646331"/>
          </a:xfrm>
          <a:prstGeom prst="rect">
            <a:avLst/>
          </a:prstGeom>
          <a:noFill/>
        </p:spPr>
        <p:txBody>
          <a:bodyPr wrap="square" rtlCol="0">
            <a:spAutoFit/>
          </a:bodyPr>
          <a:lstStyle/>
          <a:p>
            <a:r>
              <a:rPr lang="en-US" sz="3600" dirty="0"/>
              <a:t>=</a:t>
            </a:r>
          </a:p>
        </p:txBody>
      </p:sp>
      <p:cxnSp>
        <p:nvCxnSpPr>
          <p:cNvPr id="8" name="Straight Connector 7">
            <a:extLst>
              <a:ext uri="{FF2B5EF4-FFF2-40B4-BE49-F238E27FC236}">
                <a16:creationId xmlns:a16="http://schemas.microsoft.com/office/drawing/2014/main" id="{6D2C36D8-D8D4-438B-9FC8-C5BC2B467F7B}"/>
              </a:ext>
            </a:extLst>
          </p:cNvPr>
          <p:cNvCxnSpPr/>
          <p:nvPr/>
        </p:nvCxnSpPr>
        <p:spPr>
          <a:xfrm flipV="1">
            <a:off x="2137771" y="4531389"/>
            <a:ext cx="978454" cy="307215"/>
          </a:xfrm>
          <a:prstGeom prst="line">
            <a:avLst/>
          </a:prstGeom>
        </p:spPr>
        <p:style>
          <a:lnRef idx="2">
            <a:schemeClr val="accent4"/>
          </a:lnRef>
          <a:fillRef idx="0">
            <a:schemeClr val="accent4"/>
          </a:fillRef>
          <a:effectRef idx="1">
            <a:schemeClr val="accent4"/>
          </a:effectRef>
          <a:fontRef idx="minor">
            <a:schemeClr val="tx1"/>
          </a:fontRef>
        </p:style>
      </p:cxnSp>
      <p:cxnSp>
        <p:nvCxnSpPr>
          <p:cNvPr id="25" name="Straight Connector 24">
            <a:extLst>
              <a:ext uri="{FF2B5EF4-FFF2-40B4-BE49-F238E27FC236}">
                <a16:creationId xmlns:a16="http://schemas.microsoft.com/office/drawing/2014/main" id="{DD0E8522-EED0-45BA-BDF4-C1E51CFC840D}"/>
              </a:ext>
            </a:extLst>
          </p:cNvPr>
          <p:cNvCxnSpPr/>
          <p:nvPr/>
        </p:nvCxnSpPr>
        <p:spPr>
          <a:xfrm flipV="1">
            <a:off x="1739624" y="5104192"/>
            <a:ext cx="978454" cy="307215"/>
          </a:xfrm>
          <a:prstGeom prst="line">
            <a:avLst/>
          </a:prstGeom>
        </p:spPr>
        <p:style>
          <a:lnRef idx="2">
            <a:schemeClr val="accent4"/>
          </a:lnRef>
          <a:fillRef idx="0">
            <a:schemeClr val="accent4"/>
          </a:fillRef>
          <a:effectRef idx="1">
            <a:schemeClr val="accent4"/>
          </a:effectRef>
          <a:fontRef idx="minor">
            <a:schemeClr val="tx1"/>
          </a:fontRef>
        </p:style>
      </p:cxnSp>
    </p:spTree>
    <p:extLst>
      <p:ext uri="{BB962C8B-B14F-4D97-AF65-F5344CB8AC3E}">
        <p14:creationId xmlns:p14="http://schemas.microsoft.com/office/powerpoint/2010/main" val="965946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3"/>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7"/>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8"/>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25"/>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22"/>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6" grpId="0"/>
      <p:bldP spid="15" grpId="0"/>
      <p:bldP spid="9" grpId="0"/>
      <p:bldP spid="19" grpId="0"/>
      <p:bldP spid="20" grpId="0"/>
      <p:bldP spid="22" grpId="0"/>
      <p:bldP spid="23" grpId="0"/>
      <p:bldP spid="26" grpId="0"/>
      <p:bldP spid="27" grpId="0"/>
      <p:bldP spid="28" grpId="0"/>
      <p:bldP spid="29" grpId="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371600" y="381000"/>
            <a:ext cx="8458200" cy="2286000"/>
          </a:xfrm>
        </p:spPr>
        <p:txBody>
          <a:bodyPr/>
          <a:lstStyle/>
          <a:p>
            <a:pPr algn="l"/>
            <a:r>
              <a:rPr lang="en-US" sz="3600" dirty="0"/>
              <a:t>33.	Determine the detention time in      a pond that has a surface area of 18 acres, a depth of 6 feet, and an    average daily flow of 0.8 MGD.</a:t>
            </a:r>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685800" y="3238500"/>
            <a:ext cx="8222710" cy="5105400"/>
          </a:xfrm>
        </p:spPr>
        <p:txBody>
          <a:bodyPr/>
          <a:lstStyle/>
          <a:p>
            <a:r>
              <a:rPr lang="en-US" dirty="0"/>
              <a:t>Find the correct formula (Page 11 and Page 1)</a:t>
            </a:r>
          </a:p>
          <a:p>
            <a:r>
              <a:rPr lang="en-US" dirty="0"/>
              <a:t>DT = (V)/(Q)</a:t>
            </a:r>
          </a:p>
          <a:p>
            <a:pPr lvl="1"/>
            <a:r>
              <a:rPr lang="en-US" dirty="0"/>
              <a:t>Detention time: days</a:t>
            </a:r>
          </a:p>
          <a:p>
            <a:pPr lvl="1"/>
            <a:r>
              <a:rPr lang="en-US" dirty="0"/>
              <a:t>Volume: acre-ft</a:t>
            </a:r>
          </a:p>
          <a:p>
            <a:pPr lvl="1"/>
            <a:r>
              <a:rPr lang="en-US" dirty="0"/>
              <a:t>Flow: acre-ft/day</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040880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683082" y="621050"/>
            <a:ext cx="7772400" cy="914400"/>
          </a:xfrm>
        </p:spPr>
        <p:txBody>
          <a:bodyPr/>
          <a:lstStyle/>
          <a:p>
            <a:pPr algn="l"/>
            <a:r>
              <a:rPr lang="en-US" dirty="0"/>
              <a:t>Number 33 Calculation</a:t>
            </a:r>
            <a:br>
              <a:rPr lang="en-US" dirty="0"/>
            </a:br>
            <a:r>
              <a:rPr lang="en-US" dirty="0"/>
              <a:t> </a:t>
            </a:r>
          </a:p>
        </p:txBody>
      </p:sp>
      <p:sp>
        <p:nvSpPr>
          <p:cNvPr id="4" name="Content Placeholder 3">
            <a:extLst>
              <a:ext uri="{FF2B5EF4-FFF2-40B4-BE49-F238E27FC236}">
                <a16:creationId xmlns:a16="http://schemas.microsoft.com/office/drawing/2014/main" id="{398D32F2-064F-4F67-8B03-80A47D7B770B}"/>
              </a:ext>
            </a:extLst>
          </p:cNvPr>
          <p:cNvSpPr>
            <a:spLocks noGrp="1"/>
          </p:cNvSpPr>
          <p:nvPr>
            <p:ph idx="4294967295"/>
          </p:nvPr>
        </p:nvSpPr>
        <p:spPr>
          <a:xfrm>
            <a:off x="1683082" y="1400309"/>
            <a:ext cx="8410575" cy="5105400"/>
          </a:xfrm>
          <a:prstGeom prst="rect">
            <a:avLst/>
          </a:prstGeom>
        </p:spPr>
        <p:txBody>
          <a:bodyPr/>
          <a:lstStyle/>
          <a:p>
            <a:pPr marL="0" indent="0">
              <a:buNone/>
            </a:pPr>
            <a:r>
              <a:rPr lang="en-US" dirty="0"/>
              <a:t>DT = (V)/(Q)</a:t>
            </a:r>
          </a:p>
          <a:p>
            <a:pPr marL="0" indent="0">
              <a:buNone/>
            </a:pPr>
            <a:endParaRPr lang="en-US" dirty="0"/>
          </a:p>
        </p:txBody>
      </p:sp>
      <p:sp>
        <p:nvSpPr>
          <p:cNvPr id="13" name="TextBox 12">
            <a:extLst>
              <a:ext uri="{FF2B5EF4-FFF2-40B4-BE49-F238E27FC236}">
                <a16:creationId xmlns:a16="http://schemas.microsoft.com/office/drawing/2014/main" id="{388773B4-6D0C-4B79-8CE8-D048FB4A9712}"/>
              </a:ext>
            </a:extLst>
          </p:cNvPr>
          <p:cNvSpPr txBox="1"/>
          <p:nvPr/>
        </p:nvSpPr>
        <p:spPr>
          <a:xfrm>
            <a:off x="2306202" y="2246624"/>
            <a:ext cx="2508281" cy="646331"/>
          </a:xfrm>
          <a:prstGeom prst="rect">
            <a:avLst/>
          </a:prstGeom>
          <a:noFill/>
        </p:spPr>
        <p:txBody>
          <a:bodyPr wrap="square" rtlCol="0">
            <a:spAutoFit/>
          </a:bodyPr>
          <a:lstStyle/>
          <a:p>
            <a:r>
              <a:rPr lang="en-US" sz="3600" dirty="0"/>
              <a:t>18 acres</a:t>
            </a:r>
          </a:p>
        </p:txBody>
      </p:sp>
      <p:sp>
        <p:nvSpPr>
          <p:cNvPr id="14" name="TextBox 13">
            <a:extLst>
              <a:ext uri="{FF2B5EF4-FFF2-40B4-BE49-F238E27FC236}">
                <a16:creationId xmlns:a16="http://schemas.microsoft.com/office/drawing/2014/main" id="{A0024369-C468-49F4-A344-564C09F3556B}"/>
              </a:ext>
            </a:extLst>
          </p:cNvPr>
          <p:cNvSpPr txBox="1"/>
          <p:nvPr/>
        </p:nvSpPr>
        <p:spPr>
          <a:xfrm>
            <a:off x="6085827" y="2264734"/>
            <a:ext cx="2661729" cy="646331"/>
          </a:xfrm>
          <a:prstGeom prst="rect">
            <a:avLst/>
          </a:prstGeom>
          <a:noFill/>
        </p:spPr>
        <p:txBody>
          <a:bodyPr wrap="square" rtlCol="0">
            <a:spAutoFit/>
          </a:bodyPr>
          <a:lstStyle/>
          <a:p>
            <a:r>
              <a:rPr lang="en-US" sz="3600" dirty="0"/>
              <a:t>108 ac-ft</a:t>
            </a:r>
            <a:endParaRPr lang="en-US" sz="3600" baseline="30000" dirty="0"/>
          </a:p>
        </p:txBody>
      </p:sp>
      <p:sp>
        <p:nvSpPr>
          <p:cNvPr id="16" name="TextBox 15">
            <a:extLst>
              <a:ext uri="{FF2B5EF4-FFF2-40B4-BE49-F238E27FC236}">
                <a16:creationId xmlns:a16="http://schemas.microsoft.com/office/drawing/2014/main" id="{49132294-90F6-4AAB-97C5-A0F9E2FC6272}"/>
              </a:ext>
            </a:extLst>
          </p:cNvPr>
          <p:cNvSpPr txBox="1"/>
          <p:nvPr/>
        </p:nvSpPr>
        <p:spPr>
          <a:xfrm>
            <a:off x="5687439" y="2293079"/>
            <a:ext cx="381000" cy="646331"/>
          </a:xfrm>
          <a:prstGeom prst="rect">
            <a:avLst/>
          </a:prstGeom>
          <a:noFill/>
        </p:spPr>
        <p:txBody>
          <a:bodyPr wrap="square" rtlCol="0">
            <a:spAutoFit/>
          </a:bodyPr>
          <a:lstStyle/>
          <a:p>
            <a:r>
              <a:rPr lang="en-US" sz="3600" dirty="0"/>
              <a:t>=</a:t>
            </a:r>
          </a:p>
        </p:txBody>
      </p:sp>
      <p:sp>
        <p:nvSpPr>
          <p:cNvPr id="15" name="TextBox 14">
            <a:extLst>
              <a:ext uri="{FF2B5EF4-FFF2-40B4-BE49-F238E27FC236}">
                <a16:creationId xmlns:a16="http://schemas.microsoft.com/office/drawing/2014/main" id="{B675F664-AB29-4342-AEE9-21DE01481A58}"/>
              </a:ext>
            </a:extLst>
          </p:cNvPr>
          <p:cNvSpPr txBox="1"/>
          <p:nvPr/>
        </p:nvSpPr>
        <p:spPr>
          <a:xfrm>
            <a:off x="4320578" y="2254490"/>
            <a:ext cx="381000" cy="646331"/>
          </a:xfrm>
          <a:prstGeom prst="rect">
            <a:avLst/>
          </a:prstGeom>
          <a:noFill/>
        </p:spPr>
        <p:txBody>
          <a:bodyPr wrap="square" rtlCol="0">
            <a:spAutoFit/>
          </a:bodyPr>
          <a:lstStyle/>
          <a:p>
            <a:r>
              <a:rPr lang="en-US" sz="3600" dirty="0"/>
              <a:t>x</a:t>
            </a:r>
          </a:p>
        </p:txBody>
      </p:sp>
      <p:sp>
        <p:nvSpPr>
          <p:cNvPr id="9" name="TextBox 8">
            <a:extLst>
              <a:ext uri="{FF2B5EF4-FFF2-40B4-BE49-F238E27FC236}">
                <a16:creationId xmlns:a16="http://schemas.microsoft.com/office/drawing/2014/main" id="{48D7D5BC-25CA-477F-A374-8DED258E3AA3}"/>
              </a:ext>
            </a:extLst>
          </p:cNvPr>
          <p:cNvSpPr txBox="1"/>
          <p:nvPr/>
        </p:nvSpPr>
        <p:spPr>
          <a:xfrm>
            <a:off x="2735225" y="3197520"/>
            <a:ext cx="381000" cy="646331"/>
          </a:xfrm>
          <a:prstGeom prst="rect">
            <a:avLst/>
          </a:prstGeom>
          <a:noFill/>
        </p:spPr>
        <p:txBody>
          <a:bodyPr wrap="square" rtlCol="0">
            <a:spAutoFit/>
          </a:bodyPr>
          <a:lstStyle/>
          <a:p>
            <a:r>
              <a:rPr lang="en-US" sz="3600" dirty="0"/>
              <a:t>x</a:t>
            </a:r>
          </a:p>
        </p:txBody>
      </p:sp>
      <p:sp>
        <p:nvSpPr>
          <p:cNvPr id="19" name="TextBox 18">
            <a:extLst>
              <a:ext uri="{FF2B5EF4-FFF2-40B4-BE49-F238E27FC236}">
                <a16:creationId xmlns:a16="http://schemas.microsoft.com/office/drawing/2014/main" id="{25713546-EBAB-4166-A084-B2D185347392}"/>
              </a:ext>
            </a:extLst>
          </p:cNvPr>
          <p:cNvSpPr txBox="1"/>
          <p:nvPr/>
        </p:nvSpPr>
        <p:spPr>
          <a:xfrm>
            <a:off x="774170" y="3004801"/>
            <a:ext cx="2074321" cy="1200329"/>
          </a:xfrm>
          <a:prstGeom prst="rect">
            <a:avLst/>
          </a:prstGeom>
          <a:noFill/>
        </p:spPr>
        <p:txBody>
          <a:bodyPr wrap="square" rtlCol="0">
            <a:spAutoFit/>
          </a:bodyPr>
          <a:lstStyle/>
          <a:p>
            <a:r>
              <a:rPr lang="en-US" sz="3600" u="sng" dirty="0"/>
              <a:t>0.8 MGD</a:t>
            </a:r>
            <a:br>
              <a:rPr lang="en-US" sz="3600" baseline="30000" dirty="0"/>
            </a:br>
            <a:r>
              <a:rPr lang="en-US" sz="3600" baseline="30000" dirty="0"/>
              <a:t>          </a:t>
            </a:r>
            <a:r>
              <a:rPr lang="en-US" sz="3600" dirty="0"/>
              <a:t>1</a:t>
            </a:r>
            <a:endParaRPr lang="en-US" sz="3600" u="sng" baseline="30000" dirty="0"/>
          </a:p>
        </p:txBody>
      </p:sp>
      <p:sp>
        <p:nvSpPr>
          <p:cNvPr id="20" name="TextBox 19">
            <a:extLst>
              <a:ext uri="{FF2B5EF4-FFF2-40B4-BE49-F238E27FC236}">
                <a16:creationId xmlns:a16="http://schemas.microsoft.com/office/drawing/2014/main" id="{45D949B1-0B9A-41D5-9C5B-CA52D17589B0}"/>
              </a:ext>
            </a:extLst>
          </p:cNvPr>
          <p:cNvSpPr txBox="1"/>
          <p:nvPr/>
        </p:nvSpPr>
        <p:spPr>
          <a:xfrm>
            <a:off x="3106111" y="2973829"/>
            <a:ext cx="2972045" cy="1200329"/>
          </a:xfrm>
          <a:prstGeom prst="rect">
            <a:avLst/>
          </a:prstGeom>
          <a:noFill/>
        </p:spPr>
        <p:txBody>
          <a:bodyPr wrap="square" rtlCol="0">
            <a:spAutoFit/>
          </a:bodyPr>
          <a:lstStyle/>
          <a:p>
            <a:r>
              <a:rPr lang="en-US" sz="3600" u="sng" dirty="0"/>
              <a:t>3.07 ac-ft/day</a:t>
            </a:r>
            <a:br>
              <a:rPr lang="en-US" sz="3600" baseline="30000" dirty="0"/>
            </a:br>
            <a:r>
              <a:rPr lang="en-US" sz="3600" baseline="30000" dirty="0"/>
              <a:t>       </a:t>
            </a:r>
            <a:r>
              <a:rPr lang="en-US" sz="3600" dirty="0"/>
              <a:t>1 MGD</a:t>
            </a:r>
            <a:endParaRPr lang="en-US" sz="3600" baseline="30000" dirty="0"/>
          </a:p>
        </p:txBody>
      </p:sp>
      <p:sp>
        <p:nvSpPr>
          <p:cNvPr id="22" name="TextBox 21">
            <a:extLst>
              <a:ext uri="{FF2B5EF4-FFF2-40B4-BE49-F238E27FC236}">
                <a16:creationId xmlns:a16="http://schemas.microsoft.com/office/drawing/2014/main" id="{A2732563-A81F-4462-ABFF-4832E77CFAE8}"/>
              </a:ext>
            </a:extLst>
          </p:cNvPr>
          <p:cNvSpPr txBox="1"/>
          <p:nvPr/>
        </p:nvSpPr>
        <p:spPr>
          <a:xfrm>
            <a:off x="3543301" y="4531389"/>
            <a:ext cx="381000" cy="646331"/>
          </a:xfrm>
          <a:prstGeom prst="rect">
            <a:avLst/>
          </a:prstGeom>
          <a:noFill/>
        </p:spPr>
        <p:txBody>
          <a:bodyPr wrap="square" rtlCol="0">
            <a:spAutoFit/>
          </a:bodyPr>
          <a:lstStyle/>
          <a:p>
            <a:r>
              <a:rPr lang="en-US" sz="3600" dirty="0"/>
              <a:t>=</a:t>
            </a:r>
          </a:p>
        </p:txBody>
      </p:sp>
      <p:sp>
        <p:nvSpPr>
          <p:cNvPr id="23" name="TextBox 22">
            <a:extLst>
              <a:ext uri="{FF2B5EF4-FFF2-40B4-BE49-F238E27FC236}">
                <a16:creationId xmlns:a16="http://schemas.microsoft.com/office/drawing/2014/main" id="{2DB0C736-089A-47C9-B768-842BC3838108}"/>
              </a:ext>
            </a:extLst>
          </p:cNvPr>
          <p:cNvSpPr txBox="1"/>
          <p:nvPr/>
        </p:nvSpPr>
        <p:spPr>
          <a:xfrm>
            <a:off x="6326037" y="3134106"/>
            <a:ext cx="3182770" cy="646331"/>
          </a:xfrm>
          <a:prstGeom prst="rect">
            <a:avLst/>
          </a:prstGeom>
          <a:noFill/>
        </p:spPr>
        <p:txBody>
          <a:bodyPr wrap="square" rtlCol="0">
            <a:spAutoFit/>
          </a:bodyPr>
          <a:lstStyle/>
          <a:p>
            <a:r>
              <a:rPr lang="en-US" sz="3600" dirty="0"/>
              <a:t>2.5 ac-ft/day</a:t>
            </a:r>
            <a:endParaRPr lang="en-US" sz="3600" baseline="30000" dirty="0"/>
          </a:p>
        </p:txBody>
      </p:sp>
      <p:cxnSp>
        <p:nvCxnSpPr>
          <p:cNvPr id="7" name="Straight Connector 6">
            <a:extLst>
              <a:ext uri="{FF2B5EF4-FFF2-40B4-BE49-F238E27FC236}">
                <a16:creationId xmlns:a16="http://schemas.microsoft.com/office/drawing/2014/main" id="{BB2CC319-251E-4534-9934-2AB6D477E757}"/>
              </a:ext>
            </a:extLst>
          </p:cNvPr>
          <p:cNvCxnSpPr>
            <a:cxnSpLocks/>
          </p:cNvCxnSpPr>
          <p:nvPr/>
        </p:nvCxnSpPr>
        <p:spPr>
          <a:xfrm flipV="1">
            <a:off x="1600200" y="3238531"/>
            <a:ext cx="1021414" cy="190469"/>
          </a:xfrm>
          <a:prstGeom prst="line">
            <a:avLst/>
          </a:prstGeom>
        </p:spPr>
        <p:style>
          <a:lnRef idx="2">
            <a:schemeClr val="dk1"/>
          </a:lnRef>
          <a:fillRef idx="0">
            <a:schemeClr val="dk1"/>
          </a:fillRef>
          <a:effectRef idx="1">
            <a:schemeClr val="dk1"/>
          </a:effectRef>
          <a:fontRef idx="minor">
            <a:schemeClr val="tx1"/>
          </a:fontRef>
        </p:style>
      </p:cxnSp>
      <p:cxnSp>
        <p:nvCxnSpPr>
          <p:cNvPr id="24" name="Straight Connector 23">
            <a:extLst>
              <a:ext uri="{FF2B5EF4-FFF2-40B4-BE49-F238E27FC236}">
                <a16:creationId xmlns:a16="http://schemas.microsoft.com/office/drawing/2014/main" id="{C453EF73-9790-4EBA-9CF1-219E44B9D3AB}"/>
              </a:ext>
            </a:extLst>
          </p:cNvPr>
          <p:cNvCxnSpPr>
            <a:cxnSpLocks/>
          </p:cNvCxnSpPr>
          <p:nvPr/>
        </p:nvCxnSpPr>
        <p:spPr>
          <a:xfrm flipV="1">
            <a:off x="4191000" y="3692869"/>
            <a:ext cx="1068177" cy="269531"/>
          </a:xfrm>
          <a:prstGeom prst="line">
            <a:avLst/>
          </a:prstGeom>
        </p:spPr>
        <p:style>
          <a:lnRef idx="2">
            <a:schemeClr val="dk1"/>
          </a:lnRef>
          <a:fillRef idx="0">
            <a:schemeClr val="dk1"/>
          </a:fillRef>
          <a:effectRef idx="1">
            <a:schemeClr val="dk1"/>
          </a:effectRef>
          <a:fontRef idx="minor">
            <a:schemeClr val="tx1"/>
          </a:fontRef>
        </p:style>
      </p:cxnSp>
      <p:sp>
        <p:nvSpPr>
          <p:cNvPr id="26" name="TextBox 25">
            <a:extLst>
              <a:ext uri="{FF2B5EF4-FFF2-40B4-BE49-F238E27FC236}">
                <a16:creationId xmlns:a16="http://schemas.microsoft.com/office/drawing/2014/main" id="{2DB0E824-779E-4B68-9200-A46151A0D883}"/>
              </a:ext>
            </a:extLst>
          </p:cNvPr>
          <p:cNvSpPr txBox="1"/>
          <p:nvPr/>
        </p:nvSpPr>
        <p:spPr>
          <a:xfrm>
            <a:off x="4764468" y="2261034"/>
            <a:ext cx="1214798" cy="646331"/>
          </a:xfrm>
          <a:prstGeom prst="rect">
            <a:avLst/>
          </a:prstGeom>
          <a:noFill/>
        </p:spPr>
        <p:txBody>
          <a:bodyPr wrap="square" rtlCol="0">
            <a:spAutoFit/>
          </a:bodyPr>
          <a:lstStyle/>
          <a:p>
            <a:r>
              <a:rPr lang="en-US" sz="3600" dirty="0"/>
              <a:t>6 ft.</a:t>
            </a:r>
            <a:endParaRPr lang="en-US" sz="3600" u="sng" dirty="0"/>
          </a:p>
        </p:txBody>
      </p:sp>
      <p:sp>
        <p:nvSpPr>
          <p:cNvPr id="27" name="TextBox 26">
            <a:extLst>
              <a:ext uri="{FF2B5EF4-FFF2-40B4-BE49-F238E27FC236}">
                <a16:creationId xmlns:a16="http://schemas.microsoft.com/office/drawing/2014/main" id="{E91F8A4F-2093-43F3-9933-5FCC583A08C1}"/>
              </a:ext>
            </a:extLst>
          </p:cNvPr>
          <p:cNvSpPr txBox="1"/>
          <p:nvPr/>
        </p:nvSpPr>
        <p:spPr>
          <a:xfrm>
            <a:off x="914401" y="4354113"/>
            <a:ext cx="2819400" cy="1200329"/>
          </a:xfrm>
          <a:prstGeom prst="rect">
            <a:avLst/>
          </a:prstGeom>
          <a:noFill/>
        </p:spPr>
        <p:txBody>
          <a:bodyPr wrap="square" rtlCol="0">
            <a:spAutoFit/>
          </a:bodyPr>
          <a:lstStyle/>
          <a:p>
            <a:r>
              <a:rPr lang="en-US" sz="3600" u="sng" dirty="0"/>
              <a:t>   108 ac-ft</a:t>
            </a:r>
            <a:r>
              <a:rPr lang="en-US" sz="2800" u="sng" dirty="0"/>
              <a:t>__</a:t>
            </a:r>
            <a:br>
              <a:rPr lang="en-US" sz="3600" baseline="30000" dirty="0"/>
            </a:br>
            <a:r>
              <a:rPr lang="en-US" sz="3600" dirty="0"/>
              <a:t>2.5 ac-ft/day</a:t>
            </a:r>
            <a:endParaRPr lang="en-US" sz="3600" baseline="30000" dirty="0"/>
          </a:p>
        </p:txBody>
      </p:sp>
      <p:sp>
        <p:nvSpPr>
          <p:cNvPr id="28" name="TextBox 27">
            <a:extLst>
              <a:ext uri="{FF2B5EF4-FFF2-40B4-BE49-F238E27FC236}">
                <a16:creationId xmlns:a16="http://schemas.microsoft.com/office/drawing/2014/main" id="{6AD3F475-8A02-4B44-93EF-7B391C1E0F11}"/>
              </a:ext>
            </a:extLst>
          </p:cNvPr>
          <p:cNvSpPr txBox="1"/>
          <p:nvPr/>
        </p:nvSpPr>
        <p:spPr>
          <a:xfrm>
            <a:off x="3968767" y="4570031"/>
            <a:ext cx="3182770" cy="646331"/>
          </a:xfrm>
          <a:prstGeom prst="rect">
            <a:avLst/>
          </a:prstGeom>
          <a:noFill/>
        </p:spPr>
        <p:txBody>
          <a:bodyPr wrap="square" rtlCol="0">
            <a:spAutoFit/>
          </a:bodyPr>
          <a:lstStyle/>
          <a:p>
            <a:r>
              <a:rPr lang="en-US" sz="3600" dirty="0"/>
              <a:t>43 days</a:t>
            </a:r>
            <a:endParaRPr lang="en-US" sz="3600" baseline="30000" dirty="0"/>
          </a:p>
        </p:txBody>
      </p:sp>
      <p:sp>
        <p:nvSpPr>
          <p:cNvPr id="29" name="TextBox 28">
            <a:extLst>
              <a:ext uri="{FF2B5EF4-FFF2-40B4-BE49-F238E27FC236}">
                <a16:creationId xmlns:a16="http://schemas.microsoft.com/office/drawing/2014/main" id="{4C764296-3095-4D60-8D09-448C9DB84B0B}"/>
              </a:ext>
            </a:extLst>
          </p:cNvPr>
          <p:cNvSpPr txBox="1"/>
          <p:nvPr/>
        </p:nvSpPr>
        <p:spPr>
          <a:xfrm>
            <a:off x="5954776" y="3194416"/>
            <a:ext cx="381000" cy="646331"/>
          </a:xfrm>
          <a:prstGeom prst="rect">
            <a:avLst/>
          </a:prstGeom>
          <a:noFill/>
        </p:spPr>
        <p:txBody>
          <a:bodyPr wrap="square" rtlCol="0">
            <a:spAutoFit/>
          </a:bodyPr>
          <a:lstStyle/>
          <a:p>
            <a:r>
              <a:rPr lang="en-US" sz="3600" dirty="0"/>
              <a:t>=</a:t>
            </a:r>
          </a:p>
        </p:txBody>
      </p:sp>
      <p:cxnSp>
        <p:nvCxnSpPr>
          <p:cNvPr id="6" name="Straight Connector 5">
            <a:extLst>
              <a:ext uri="{FF2B5EF4-FFF2-40B4-BE49-F238E27FC236}">
                <a16:creationId xmlns:a16="http://schemas.microsoft.com/office/drawing/2014/main" id="{D9EAC3A9-6006-4171-99CF-C75E6F881858}"/>
              </a:ext>
            </a:extLst>
          </p:cNvPr>
          <p:cNvCxnSpPr/>
          <p:nvPr/>
        </p:nvCxnSpPr>
        <p:spPr>
          <a:xfrm flipV="1">
            <a:off x="2209800" y="4570031"/>
            <a:ext cx="1032027" cy="230569"/>
          </a:xfrm>
          <a:prstGeom prst="line">
            <a:avLst/>
          </a:prstGeom>
        </p:spPr>
        <p:style>
          <a:lnRef idx="2">
            <a:schemeClr val="accent4"/>
          </a:lnRef>
          <a:fillRef idx="0">
            <a:schemeClr val="accent4"/>
          </a:fillRef>
          <a:effectRef idx="1">
            <a:schemeClr val="accent4"/>
          </a:effectRef>
          <a:fontRef idx="minor">
            <a:schemeClr val="tx1"/>
          </a:fontRef>
        </p:style>
      </p:cxnSp>
      <p:cxnSp>
        <p:nvCxnSpPr>
          <p:cNvPr id="25" name="Straight Connector 24">
            <a:extLst>
              <a:ext uri="{FF2B5EF4-FFF2-40B4-BE49-F238E27FC236}">
                <a16:creationId xmlns:a16="http://schemas.microsoft.com/office/drawing/2014/main" id="{87124421-F125-410D-81D2-349112DADDF1}"/>
              </a:ext>
            </a:extLst>
          </p:cNvPr>
          <p:cNvCxnSpPr/>
          <p:nvPr/>
        </p:nvCxnSpPr>
        <p:spPr>
          <a:xfrm flipV="1">
            <a:off x="1693786" y="5109511"/>
            <a:ext cx="1032027" cy="230569"/>
          </a:xfrm>
          <a:prstGeom prst="line">
            <a:avLst/>
          </a:prstGeom>
        </p:spPr>
        <p:style>
          <a:lnRef idx="2">
            <a:schemeClr val="accent4"/>
          </a:lnRef>
          <a:fillRef idx="0">
            <a:schemeClr val="accent4"/>
          </a:fillRef>
          <a:effectRef idx="1">
            <a:schemeClr val="accent4"/>
          </a:effectRef>
          <a:fontRef idx="minor">
            <a:schemeClr val="tx1"/>
          </a:fontRef>
        </p:style>
      </p:cxnSp>
    </p:spTree>
    <p:extLst>
      <p:ext uri="{BB962C8B-B14F-4D97-AF65-F5344CB8AC3E}">
        <p14:creationId xmlns:p14="http://schemas.microsoft.com/office/powerpoint/2010/main" val="1336798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3"/>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7"/>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6"/>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25"/>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22"/>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6" grpId="0"/>
      <p:bldP spid="15" grpId="0"/>
      <p:bldP spid="9" grpId="0"/>
      <p:bldP spid="19" grpId="0"/>
      <p:bldP spid="20" grpId="0"/>
      <p:bldP spid="22" grpId="0"/>
      <p:bldP spid="23" grpId="0"/>
      <p:bldP spid="26" grpId="0"/>
      <p:bldP spid="27" grpId="0"/>
      <p:bldP spid="28" grpId="0"/>
      <p:bldP spid="29" grpId="0"/>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295400" y="228600"/>
            <a:ext cx="8458200" cy="2286000"/>
          </a:xfrm>
        </p:spPr>
        <p:txBody>
          <a:bodyPr/>
          <a:lstStyle/>
          <a:p>
            <a:pPr algn="l"/>
            <a:r>
              <a:rPr lang="en-US" sz="3600" dirty="0"/>
              <a:t>34.	Determine the surface overflow  rate on a clarifier if the diameter of      the clarifier is 62 feet in, the depth is    18 feet, and the average daily flow is  2.1 MGD.</a:t>
            </a:r>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685800" y="3581400"/>
            <a:ext cx="8222710" cy="5105400"/>
          </a:xfrm>
        </p:spPr>
        <p:txBody>
          <a:bodyPr/>
          <a:lstStyle/>
          <a:p>
            <a:r>
              <a:rPr lang="en-US" dirty="0"/>
              <a:t>Find the correct formula (Page 10 and Page 4)</a:t>
            </a:r>
          </a:p>
          <a:p>
            <a:r>
              <a:rPr lang="en-US" dirty="0"/>
              <a:t>Surface loading rate or Surface overflow rate = </a:t>
            </a:r>
            <a:r>
              <a:rPr lang="en-US" u="sng" dirty="0"/>
              <a:t>Flow</a:t>
            </a:r>
          </a:p>
          <a:p>
            <a:pPr marL="0" indent="0">
              <a:buNone/>
            </a:pPr>
            <a:r>
              <a:rPr lang="en-US" dirty="0"/>
              <a:t>                A</a:t>
            </a:r>
          </a:p>
          <a:p>
            <a:pPr marL="0" indent="0">
              <a:buNone/>
            </a:pPr>
            <a:endParaRPr lang="en-US" dirty="0"/>
          </a:p>
        </p:txBody>
      </p:sp>
    </p:spTree>
    <p:extLst>
      <p:ext uri="{BB962C8B-B14F-4D97-AF65-F5344CB8AC3E}">
        <p14:creationId xmlns:p14="http://schemas.microsoft.com/office/powerpoint/2010/main" val="1194792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143000" y="839969"/>
            <a:ext cx="8382000" cy="579438"/>
          </a:xfrm>
        </p:spPr>
        <p:txBody>
          <a:bodyPr/>
          <a:lstStyle/>
          <a:p>
            <a:pPr algn="l"/>
            <a:r>
              <a:rPr lang="en-US" dirty="0"/>
              <a:t>4.  3.7 MGD to </a:t>
            </a:r>
            <a:r>
              <a:rPr lang="en-US" dirty="0" err="1"/>
              <a:t>gpm</a:t>
            </a:r>
            <a:r>
              <a:rPr lang="en-US" dirty="0"/>
              <a:t> </a:t>
            </a:r>
            <a:br>
              <a:rPr lang="en-US" dirty="0"/>
            </a:br>
            <a:endParaRPr lang="en-US" dirty="0"/>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1143000" y="1628864"/>
            <a:ext cx="8077200" cy="5105400"/>
          </a:xfrm>
        </p:spPr>
        <p:txBody>
          <a:bodyPr/>
          <a:lstStyle/>
          <a:p>
            <a:r>
              <a:rPr lang="en-US" dirty="0"/>
              <a:t>Find the correct conversion factor </a:t>
            </a:r>
            <a:br>
              <a:rPr lang="en-US" dirty="0"/>
            </a:br>
            <a:r>
              <a:rPr lang="en-US" dirty="0"/>
              <a:t>(Page 3)</a:t>
            </a:r>
          </a:p>
          <a:p>
            <a:pPr marL="0" indent="0">
              <a:buNone/>
            </a:pPr>
            <a:r>
              <a:rPr lang="en-US" dirty="0"/>
              <a:t>1 MGD = 694.4 </a:t>
            </a:r>
            <a:r>
              <a:rPr lang="en-US" dirty="0" err="1"/>
              <a:t>gpm</a:t>
            </a:r>
            <a:endParaRPr lang="en-US" baseline="30000" dirty="0"/>
          </a:p>
          <a:p>
            <a:pPr marL="0" indent="0">
              <a:buNone/>
            </a:pPr>
            <a:endParaRPr lang="en-US" dirty="0"/>
          </a:p>
          <a:p>
            <a:pPr marL="0" indent="0">
              <a:buNone/>
            </a:pPr>
            <a:endParaRPr lang="en-US" dirty="0"/>
          </a:p>
        </p:txBody>
      </p:sp>
      <p:sp>
        <p:nvSpPr>
          <p:cNvPr id="11" name="TextBox 10">
            <a:extLst>
              <a:ext uri="{FF2B5EF4-FFF2-40B4-BE49-F238E27FC236}">
                <a16:creationId xmlns:a16="http://schemas.microsoft.com/office/drawing/2014/main" id="{8ACCE502-2637-4005-A55F-2745CD910FAB}"/>
              </a:ext>
            </a:extLst>
          </p:cNvPr>
          <p:cNvSpPr txBox="1"/>
          <p:nvPr/>
        </p:nvSpPr>
        <p:spPr>
          <a:xfrm>
            <a:off x="3131090" y="3733799"/>
            <a:ext cx="381000" cy="646331"/>
          </a:xfrm>
          <a:prstGeom prst="rect">
            <a:avLst/>
          </a:prstGeom>
          <a:noFill/>
        </p:spPr>
        <p:txBody>
          <a:bodyPr wrap="square" rtlCol="0">
            <a:spAutoFit/>
          </a:bodyPr>
          <a:lstStyle/>
          <a:p>
            <a:r>
              <a:rPr lang="en-US" sz="3600" dirty="0"/>
              <a:t>x</a:t>
            </a:r>
          </a:p>
        </p:txBody>
      </p:sp>
      <p:sp>
        <p:nvSpPr>
          <p:cNvPr id="12" name="TextBox 11">
            <a:extLst>
              <a:ext uri="{FF2B5EF4-FFF2-40B4-BE49-F238E27FC236}">
                <a16:creationId xmlns:a16="http://schemas.microsoft.com/office/drawing/2014/main" id="{70D9F017-D0C9-4D06-98B3-169B2DCE8835}"/>
              </a:ext>
            </a:extLst>
          </p:cNvPr>
          <p:cNvSpPr txBox="1"/>
          <p:nvPr/>
        </p:nvSpPr>
        <p:spPr>
          <a:xfrm>
            <a:off x="3615246" y="3552735"/>
            <a:ext cx="2709354" cy="1754326"/>
          </a:xfrm>
          <a:prstGeom prst="rect">
            <a:avLst/>
          </a:prstGeom>
          <a:noFill/>
        </p:spPr>
        <p:txBody>
          <a:bodyPr wrap="square" rtlCol="0">
            <a:spAutoFit/>
          </a:bodyPr>
          <a:lstStyle/>
          <a:p>
            <a:r>
              <a:rPr lang="en-US" sz="3600" u="sng" dirty="0"/>
              <a:t>694.4 </a:t>
            </a:r>
            <a:r>
              <a:rPr lang="en-US" sz="3600" u="sng" dirty="0" err="1"/>
              <a:t>gpm</a:t>
            </a:r>
            <a:br>
              <a:rPr lang="en-US" sz="3600" u="sng" dirty="0"/>
            </a:br>
            <a:r>
              <a:rPr lang="en-US" sz="3600" dirty="0"/>
              <a:t>   1 MGD</a:t>
            </a:r>
            <a:br>
              <a:rPr lang="en-US" sz="3600" dirty="0"/>
            </a:br>
            <a:endParaRPr lang="en-US" sz="3600" u="sng" dirty="0"/>
          </a:p>
        </p:txBody>
      </p:sp>
      <p:sp>
        <p:nvSpPr>
          <p:cNvPr id="13" name="TextBox 12">
            <a:extLst>
              <a:ext uri="{FF2B5EF4-FFF2-40B4-BE49-F238E27FC236}">
                <a16:creationId xmlns:a16="http://schemas.microsoft.com/office/drawing/2014/main" id="{388773B4-6D0C-4B79-8CE8-D048FB4A9712}"/>
              </a:ext>
            </a:extLst>
          </p:cNvPr>
          <p:cNvSpPr txBox="1"/>
          <p:nvPr/>
        </p:nvSpPr>
        <p:spPr>
          <a:xfrm>
            <a:off x="762000" y="3581400"/>
            <a:ext cx="2286000" cy="1200329"/>
          </a:xfrm>
          <a:prstGeom prst="rect">
            <a:avLst/>
          </a:prstGeom>
          <a:noFill/>
        </p:spPr>
        <p:txBody>
          <a:bodyPr wrap="square" rtlCol="0">
            <a:spAutoFit/>
          </a:bodyPr>
          <a:lstStyle/>
          <a:p>
            <a:r>
              <a:rPr lang="en-US" sz="3600" u="sng" dirty="0"/>
              <a:t>3.7 MGD</a:t>
            </a:r>
            <a:br>
              <a:rPr lang="en-US" sz="3600" dirty="0"/>
            </a:br>
            <a:r>
              <a:rPr lang="en-US" sz="3600" dirty="0"/>
              <a:t>       1</a:t>
            </a:r>
            <a:endParaRPr lang="en-US" sz="3600" u="sng" dirty="0"/>
          </a:p>
        </p:txBody>
      </p:sp>
      <p:sp>
        <p:nvSpPr>
          <p:cNvPr id="14" name="TextBox 13">
            <a:extLst>
              <a:ext uri="{FF2B5EF4-FFF2-40B4-BE49-F238E27FC236}">
                <a16:creationId xmlns:a16="http://schemas.microsoft.com/office/drawing/2014/main" id="{A0024369-C468-49F4-A344-564C09F3556B}"/>
              </a:ext>
            </a:extLst>
          </p:cNvPr>
          <p:cNvSpPr txBox="1"/>
          <p:nvPr/>
        </p:nvSpPr>
        <p:spPr>
          <a:xfrm>
            <a:off x="6324600" y="3733799"/>
            <a:ext cx="2971800" cy="646331"/>
          </a:xfrm>
          <a:prstGeom prst="rect">
            <a:avLst/>
          </a:prstGeom>
          <a:noFill/>
        </p:spPr>
        <p:txBody>
          <a:bodyPr wrap="square" rtlCol="0">
            <a:spAutoFit/>
          </a:bodyPr>
          <a:lstStyle/>
          <a:p>
            <a:r>
              <a:rPr lang="en-US" sz="3600" dirty="0"/>
              <a:t>2,569.3 </a:t>
            </a:r>
            <a:r>
              <a:rPr lang="en-US" sz="3600" dirty="0" err="1"/>
              <a:t>gpm</a:t>
            </a:r>
            <a:endParaRPr lang="en-US" sz="3600" baseline="30000" dirty="0"/>
          </a:p>
        </p:txBody>
      </p:sp>
      <p:sp>
        <p:nvSpPr>
          <p:cNvPr id="16" name="TextBox 15">
            <a:extLst>
              <a:ext uri="{FF2B5EF4-FFF2-40B4-BE49-F238E27FC236}">
                <a16:creationId xmlns:a16="http://schemas.microsoft.com/office/drawing/2014/main" id="{49132294-90F6-4AAB-97C5-A0F9E2FC6272}"/>
              </a:ext>
            </a:extLst>
          </p:cNvPr>
          <p:cNvSpPr txBox="1"/>
          <p:nvPr/>
        </p:nvSpPr>
        <p:spPr>
          <a:xfrm>
            <a:off x="5935291" y="3745149"/>
            <a:ext cx="381000" cy="646331"/>
          </a:xfrm>
          <a:prstGeom prst="rect">
            <a:avLst/>
          </a:prstGeom>
          <a:noFill/>
        </p:spPr>
        <p:txBody>
          <a:bodyPr wrap="square" rtlCol="0">
            <a:spAutoFit/>
          </a:bodyPr>
          <a:lstStyle/>
          <a:p>
            <a:r>
              <a:rPr lang="en-US" sz="3600" dirty="0"/>
              <a:t>=</a:t>
            </a:r>
          </a:p>
        </p:txBody>
      </p:sp>
      <p:cxnSp>
        <p:nvCxnSpPr>
          <p:cNvPr id="18" name="Straight Connector 17">
            <a:extLst>
              <a:ext uri="{FF2B5EF4-FFF2-40B4-BE49-F238E27FC236}">
                <a16:creationId xmlns:a16="http://schemas.microsoft.com/office/drawing/2014/main" id="{8960D1BF-4E48-47E6-AE3B-ECCFE9A14845}"/>
              </a:ext>
            </a:extLst>
          </p:cNvPr>
          <p:cNvCxnSpPr>
            <a:cxnSpLocks/>
          </p:cNvCxnSpPr>
          <p:nvPr/>
        </p:nvCxnSpPr>
        <p:spPr>
          <a:xfrm flipH="1">
            <a:off x="4547682" y="4267200"/>
            <a:ext cx="1062544" cy="237218"/>
          </a:xfrm>
          <a:prstGeom prst="line">
            <a:avLst/>
          </a:prstGeom>
        </p:spPr>
        <p:style>
          <a:lnRef idx="2">
            <a:schemeClr val="dk1"/>
          </a:lnRef>
          <a:fillRef idx="0">
            <a:schemeClr val="dk1"/>
          </a:fillRef>
          <a:effectRef idx="1">
            <a:schemeClr val="dk1"/>
          </a:effectRef>
          <a:fontRef idx="minor">
            <a:schemeClr val="tx1"/>
          </a:fontRef>
        </p:style>
      </p:cxnSp>
      <p:cxnSp>
        <p:nvCxnSpPr>
          <p:cNvPr id="20" name="Straight Connector 19">
            <a:extLst>
              <a:ext uri="{FF2B5EF4-FFF2-40B4-BE49-F238E27FC236}">
                <a16:creationId xmlns:a16="http://schemas.microsoft.com/office/drawing/2014/main" id="{FF33442C-BD4B-412F-85AD-BE219BE64C10}"/>
              </a:ext>
            </a:extLst>
          </p:cNvPr>
          <p:cNvCxnSpPr>
            <a:cxnSpLocks/>
          </p:cNvCxnSpPr>
          <p:nvPr/>
        </p:nvCxnSpPr>
        <p:spPr>
          <a:xfrm flipH="1">
            <a:off x="1733551" y="3745149"/>
            <a:ext cx="993234" cy="291264"/>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235462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6" grpId="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idx="4294967295"/>
          </p:nvPr>
        </p:nvSpPr>
        <p:spPr>
          <a:xfrm>
            <a:off x="1524000" y="535587"/>
            <a:ext cx="8299450" cy="579438"/>
          </a:xfrm>
          <a:prstGeom prst="rect">
            <a:avLst/>
          </a:prstGeom>
        </p:spPr>
        <p:txBody>
          <a:bodyPr/>
          <a:lstStyle/>
          <a:p>
            <a:pPr algn="l"/>
            <a:r>
              <a:rPr lang="en-US" dirty="0"/>
              <a:t>Number 34 Calculation</a:t>
            </a:r>
            <a:br>
              <a:rPr lang="en-US" dirty="0"/>
            </a:br>
            <a:r>
              <a:rPr lang="en-US" dirty="0"/>
              <a:t> </a:t>
            </a:r>
          </a:p>
        </p:txBody>
      </p:sp>
      <p:sp>
        <p:nvSpPr>
          <p:cNvPr id="12" name="TextBox 11">
            <a:extLst>
              <a:ext uri="{FF2B5EF4-FFF2-40B4-BE49-F238E27FC236}">
                <a16:creationId xmlns:a16="http://schemas.microsoft.com/office/drawing/2014/main" id="{70D9F017-D0C9-4D06-98B3-169B2DCE8835}"/>
              </a:ext>
            </a:extLst>
          </p:cNvPr>
          <p:cNvSpPr txBox="1"/>
          <p:nvPr/>
        </p:nvSpPr>
        <p:spPr>
          <a:xfrm>
            <a:off x="3778527" y="3057075"/>
            <a:ext cx="1214798" cy="646331"/>
          </a:xfrm>
          <a:prstGeom prst="rect">
            <a:avLst/>
          </a:prstGeom>
          <a:noFill/>
        </p:spPr>
        <p:txBody>
          <a:bodyPr wrap="square" rtlCol="0">
            <a:spAutoFit/>
          </a:bodyPr>
          <a:lstStyle/>
          <a:p>
            <a:r>
              <a:rPr lang="en-US" sz="3600" dirty="0"/>
              <a:t>62 ft.</a:t>
            </a:r>
            <a:endParaRPr lang="en-US" sz="3600" u="sng" dirty="0"/>
          </a:p>
        </p:txBody>
      </p:sp>
      <p:sp>
        <p:nvSpPr>
          <p:cNvPr id="13" name="TextBox 12">
            <a:extLst>
              <a:ext uri="{FF2B5EF4-FFF2-40B4-BE49-F238E27FC236}">
                <a16:creationId xmlns:a16="http://schemas.microsoft.com/office/drawing/2014/main" id="{388773B4-6D0C-4B79-8CE8-D048FB4A9712}"/>
              </a:ext>
            </a:extLst>
          </p:cNvPr>
          <p:cNvSpPr txBox="1"/>
          <p:nvPr/>
        </p:nvSpPr>
        <p:spPr>
          <a:xfrm>
            <a:off x="706194" y="3057197"/>
            <a:ext cx="1365066" cy="646331"/>
          </a:xfrm>
          <a:prstGeom prst="rect">
            <a:avLst/>
          </a:prstGeom>
          <a:noFill/>
        </p:spPr>
        <p:txBody>
          <a:bodyPr wrap="square" rtlCol="0">
            <a:spAutoFit/>
          </a:bodyPr>
          <a:lstStyle/>
          <a:p>
            <a:r>
              <a:rPr lang="en-US" sz="3600" dirty="0"/>
              <a:t>0.785</a:t>
            </a:r>
          </a:p>
        </p:txBody>
      </p:sp>
      <p:sp>
        <p:nvSpPr>
          <p:cNvPr id="14" name="TextBox 13">
            <a:extLst>
              <a:ext uri="{FF2B5EF4-FFF2-40B4-BE49-F238E27FC236}">
                <a16:creationId xmlns:a16="http://schemas.microsoft.com/office/drawing/2014/main" id="{A0024369-C468-49F4-A344-564C09F3556B}"/>
              </a:ext>
            </a:extLst>
          </p:cNvPr>
          <p:cNvSpPr txBox="1"/>
          <p:nvPr/>
        </p:nvSpPr>
        <p:spPr>
          <a:xfrm>
            <a:off x="5266552" y="3027877"/>
            <a:ext cx="2143382" cy="646331"/>
          </a:xfrm>
          <a:prstGeom prst="rect">
            <a:avLst/>
          </a:prstGeom>
          <a:noFill/>
        </p:spPr>
        <p:txBody>
          <a:bodyPr wrap="square" rtlCol="0">
            <a:spAutoFit/>
          </a:bodyPr>
          <a:lstStyle/>
          <a:p>
            <a:r>
              <a:rPr lang="en-US" sz="3600" dirty="0"/>
              <a:t>3,018 ft</a:t>
            </a:r>
            <a:r>
              <a:rPr lang="en-US" sz="3600" baseline="30000" dirty="0"/>
              <a:t>2</a:t>
            </a:r>
          </a:p>
        </p:txBody>
      </p:sp>
      <p:sp>
        <p:nvSpPr>
          <p:cNvPr id="16" name="TextBox 15">
            <a:extLst>
              <a:ext uri="{FF2B5EF4-FFF2-40B4-BE49-F238E27FC236}">
                <a16:creationId xmlns:a16="http://schemas.microsoft.com/office/drawing/2014/main" id="{49132294-90F6-4AAB-97C5-A0F9E2FC6272}"/>
              </a:ext>
            </a:extLst>
          </p:cNvPr>
          <p:cNvSpPr txBox="1"/>
          <p:nvPr/>
        </p:nvSpPr>
        <p:spPr>
          <a:xfrm>
            <a:off x="4866097" y="3027940"/>
            <a:ext cx="381000" cy="646331"/>
          </a:xfrm>
          <a:prstGeom prst="rect">
            <a:avLst/>
          </a:prstGeom>
          <a:noFill/>
        </p:spPr>
        <p:txBody>
          <a:bodyPr wrap="square" rtlCol="0">
            <a:spAutoFit/>
          </a:bodyPr>
          <a:lstStyle/>
          <a:p>
            <a:r>
              <a:rPr lang="en-US" sz="3600" dirty="0"/>
              <a:t>=</a:t>
            </a:r>
          </a:p>
        </p:txBody>
      </p:sp>
      <p:sp>
        <p:nvSpPr>
          <p:cNvPr id="15" name="TextBox 14">
            <a:extLst>
              <a:ext uri="{FF2B5EF4-FFF2-40B4-BE49-F238E27FC236}">
                <a16:creationId xmlns:a16="http://schemas.microsoft.com/office/drawing/2014/main" id="{B675F664-AB29-4342-AEE9-21DE01481A58}"/>
              </a:ext>
            </a:extLst>
          </p:cNvPr>
          <p:cNvSpPr txBox="1"/>
          <p:nvPr/>
        </p:nvSpPr>
        <p:spPr>
          <a:xfrm>
            <a:off x="1929240" y="3057511"/>
            <a:ext cx="381000" cy="646331"/>
          </a:xfrm>
          <a:prstGeom prst="rect">
            <a:avLst/>
          </a:prstGeom>
          <a:noFill/>
        </p:spPr>
        <p:txBody>
          <a:bodyPr wrap="square" rtlCol="0">
            <a:spAutoFit/>
          </a:bodyPr>
          <a:lstStyle/>
          <a:p>
            <a:r>
              <a:rPr lang="en-US" sz="3600" dirty="0"/>
              <a:t>x</a:t>
            </a:r>
          </a:p>
        </p:txBody>
      </p:sp>
      <p:sp>
        <p:nvSpPr>
          <p:cNvPr id="19" name="TextBox 18">
            <a:extLst>
              <a:ext uri="{FF2B5EF4-FFF2-40B4-BE49-F238E27FC236}">
                <a16:creationId xmlns:a16="http://schemas.microsoft.com/office/drawing/2014/main" id="{25713546-EBAB-4166-A084-B2D185347392}"/>
              </a:ext>
            </a:extLst>
          </p:cNvPr>
          <p:cNvSpPr txBox="1"/>
          <p:nvPr/>
        </p:nvSpPr>
        <p:spPr>
          <a:xfrm>
            <a:off x="987812" y="4658428"/>
            <a:ext cx="3126988" cy="1200329"/>
          </a:xfrm>
          <a:prstGeom prst="rect">
            <a:avLst/>
          </a:prstGeom>
          <a:noFill/>
        </p:spPr>
        <p:txBody>
          <a:bodyPr wrap="square" rtlCol="0">
            <a:spAutoFit/>
          </a:bodyPr>
          <a:lstStyle/>
          <a:p>
            <a:r>
              <a:rPr lang="en-US" sz="3600" u="sng" dirty="0"/>
              <a:t>2,100,000 gpd</a:t>
            </a:r>
            <a:br>
              <a:rPr lang="en-US" sz="3600" baseline="30000" dirty="0"/>
            </a:br>
            <a:r>
              <a:rPr lang="en-US" sz="3600" baseline="30000" dirty="0"/>
              <a:t>       </a:t>
            </a:r>
            <a:r>
              <a:rPr lang="en-US" sz="3600" dirty="0"/>
              <a:t>3,018 ft</a:t>
            </a:r>
            <a:r>
              <a:rPr lang="en-US" sz="3600" baseline="30000" dirty="0"/>
              <a:t>2</a:t>
            </a:r>
            <a:endParaRPr lang="en-US" sz="3600" u="sng" baseline="30000" dirty="0"/>
          </a:p>
        </p:txBody>
      </p:sp>
      <p:sp>
        <p:nvSpPr>
          <p:cNvPr id="22" name="TextBox 21">
            <a:extLst>
              <a:ext uri="{FF2B5EF4-FFF2-40B4-BE49-F238E27FC236}">
                <a16:creationId xmlns:a16="http://schemas.microsoft.com/office/drawing/2014/main" id="{A2732563-A81F-4462-ABFF-4832E77CFAE8}"/>
              </a:ext>
            </a:extLst>
          </p:cNvPr>
          <p:cNvSpPr txBox="1"/>
          <p:nvPr/>
        </p:nvSpPr>
        <p:spPr>
          <a:xfrm>
            <a:off x="4114800" y="4850849"/>
            <a:ext cx="381000" cy="646331"/>
          </a:xfrm>
          <a:prstGeom prst="rect">
            <a:avLst/>
          </a:prstGeom>
          <a:noFill/>
        </p:spPr>
        <p:txBody>
          <a:bodyPr wrap="square" rtlCol="0">
            <a:spAutoFit/>
          </a:bodyPr>
          <a:lstStyle/>
          <a:p>
            <a:r>
              <a:rPr lang="en-US" sz="3600" dirty="0"/>
              <a:t>=</a:t>
            </a:r>
          </a:p>
        </p:txBody>
      </p:sp>
      <p:sp>
        <p:nvSpPr>
          <p:cNvPr id="23" name="TextBox 22">
            <a:extLst>
              <a:ext uri="{FF2B5EF4-FFF2-40B4-BE49-F238E27FC236}">
                <a16:creationId xmlns:a16="http://schemas.microsoft.com/office/drawing/2014/main" id="{2DB0C736-089A-47C9-B768-842BC3838108}"/>
              </a:ext>
            </a:extLst>
          </p:cNvPr>
          <p:cNvSpPr txBox="1"/>
          <p:nvPr/>
        </p:nvSpPr>
        <p:spPr>
          <a:xfrm>
            <a:off x="4572000" y="4818423"/>
            <a:ext cx="3182770" cy="646331"/>
          </a:xfrm>
          <a:prstGeom prst="rect">
            <a:avLst/>
          </a:prstGeom>
          <a:noFill/>
        </p:spPr>
        <p:txBody>
          <a:bodyPr wrap="square" rtlCol="0">
            <a:spAutoFit/>
          </a:bodyPr>
          <a:lstStyle/>
          <a:p>
            <a:r>
              <a:rPr lang="en-US" sz="3600" dirty="0"/>
              <a:t>696 gpd/ft</a:t>
            </a:r>
            <a:r>
              <a:rPr lang="en-US" sz="3600" baseline="30000" dirty="0"/>
              <a:t>2</a:t>
            </a:r>
          </a:p>
        </p:txBody>
      </p:sp>
      <p:sp>
        <p:nvSpPr>
          <p:cNvPr id="5" name="TextBox 4">
            <a:extLst>
              <a:ext uri="{FF2B5EF4-FFF2-40B4-BE49-F238E27FC236}">
                <a16:creationId xmlns:a16="http://schemas.microsoft.com/office/drawing/2014/main" id="{862C262C-35C3-431D-BD36-7F566BF51D14}"/>
              </a:ext>
            </a:extLst>
          </p:cNvPr>
          <p:cNvSpPr txBox="1"/>
          <p:nvPr/>
        </p:nvSpPr>
        <p:spPr>
          <a:xfrm>
            <a:off x="706194" y="3770018"/>
            <a:ext cx="7661898" cy="646331"/>
          </a:xfrm>
          <a:prstGeom prst="rect">
            <a:avLst/>
          </a:prstGeom>
          <a:noFill/>
        </p:spPr>
        <p:txBody>
          <a:bodyPr wrap="square" rtlCol="0">
            <a:spAutoFit/>
          </a:bodyPr>
          <a:lstStyle/>
          <a:p>
            <a:r>
              <a:rPr lang="en-US" sz="3600" dirty="0"/>
              <a:t>2.1 MGD = 2,100,000 gal/day</a:t>
            </a:r>
          </a:p>
        </p:txBody>
      </p:sp>
      <p:sp>
        <p:nvSpPr>
          <p:cNvPr id="25" name="TextBox 24">
            <a:extLst>
              <a:ext uri="{FF2B5EF4-FFF2-40B4-BE49-F238E27FC236}">
                <a16:creationId xmlns:a16="http://schemas.microsoft.com/office/drawing/2014/main" id="{2EF83287-D3D4-4EB6-8A01-57FF834CD23C}"/>
              </a:ext>
            </a:extLst>
          </p:cNvPr>
          <p:cNvSpPr txBox="1"/>
          <p:nvPr/>
        </p:nvSpPr>
        <p:spPr>
          <a:xfrm>
            <a:off x="3453309" y="3037701"/>
            <a:ext cx="381000" cy="646331"/>
          </a:xfrm>
          <a:prstGeom prst="rect">
            <a:avLst/>
          </a:prstGeom>
          <a:noFill/>
        </p:spPr>
        <p:txBody>
          <a:bodyPr wrap="square" rtlCol="0">
            <a:spAutoFit/>
          </a:bodyPr>
          <a:lstStyle/>
          <a:p>
            <a:r>
              <a:rPr lang="en-US" sz="3600" dirty="0"/>
              <a:t>x</a:t>
            </a:r>
          </a:p>
        </p:txBody>
      </p:sp>
      <p:sp>
        <p:nvSpPr>
          <p:cNvPr id="26" name="TextBox 25">
            <a:extLst>
              <a:ext uri="{FF2B5EF4-FFF2-40B4-BE49-F238E27FC236}">
                <a16:creationId xmlns:a16="http://schemas.microsoft.com/office/drawing/2014/main" id="{2DB0E824-779E-4B68-9200-A46151A0D883}"/>
              </a:ext>
            </a:extLst>
          </p:cNvPr>
          <p:cNvSpPr txBox="1"/>
          <p:nvPr/>
        </p:nvSpPr>
        <p:spPr>
          <a:xfrm>
            <a:off x="2352248" y="3044678"/>
            <a:ext cx="1214798" cy="646331"/>
          </a:xfrm>
          <a:prstGeom prst="rect">
            <a:avLst/>
          </a:prstGeom>
          <a:noFill/>
        </p:spPr>
        <p:txBody>
          <a:bodyPr wrap="square" rtlCol="0">
            <a:spAutoFit/>
          </a:bodyPr>
          <a:lstStyle/>
          <a:p>
            <a:r>
              <a:rPr lang="en-US" sz="3600" dirty="0"/>
              <a:t>62 ft.</a:t>
            </a:r>
            <a:endParaRPr lang="en-US" sz="3600" u="sng" dirty="0"/>
          </a:p>
        </p:txBody>
      </p:sp>
      <p:sp>
        <p:nvSpPr>
          <p:cNvPr id="27" name="TextBox 26">
            <a:extLst>
              <a:ext uri="{FF2B5EF4-FFF2-40B4-BE49-F238E27FC236}">
                <a16:creationId xmlns:a16="http://schemas.microsoft.com/office/drawing/2014/main" id="{A3701493-7C63-4A19-8055-8F31820BDFF8}"/>
              </a:ext>
            </a:extLst>
          </p:cNvPr>
          <p:cNvSpPr txBox="1"/>
          <p:nvPr/>
        </p:nvSpPr>
        <p:spPr>
          <a:xfrm>
            <a:off x="1740671" y="1486103"/>
            <a:ext cx="2000603" cy="1200329"/>
          </a:xfrm>
          <a:prstGeom prst="rect">
            <a:avLst/>
          </a:prstGeom>
          <a:noFill/>
        </p:spPr>
        <p:txBody>
          <a:bodyPr wrap="square" rtlCol="0">
            <a:spAutoFit/>
          </a:bodyPr>
          <a:lstStyle/>
          <a:p>
            <a:r>
              <a:rPr lang="en-US" sz="3600" u="sng" dirty="0"/>
              <a:t>Q, gpd</a:t>
            </a:r>
            <a:br>
              <a:rPr lang="en-US" sz="3600" baseline="30000" dirty="0"/>
            </a:br>
            <a:r>
              <a:rPr lang="en-US" sz="3600" dirty="0"/>
              <a:t>Area, ft</a:t>
            </a:r>
            <a:r>
              <a:rPr lang="en-US" sz="3600" baseline="30000" dirty="0"/>
              <a:t>2</a:t>
            </a:r>
          </a:p>
        </p:txBody>
      </p:sp>
    </p:spTree>
    <p:extLst>
      <p:ext uri="{BB962C8B-B14F-4D97-AF65-F5344CB8AC3E}">
        <p14:creationId xmlns:p14="http://schemas.microsoft.com/office/powerpoint/2010/main" val="1223349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6" grpId="0"/>
      <p:bldP spid="15" grpId="0"/>
      <p:bldP spid="19" grpId="0"/>
      <p:bldP spid="22" grpId="0"/>
      <p:bldP spid="23" grpId="0"/>
      <p:bldP spid="25" grpId="0"/>
      <p:bldP spid="26" grpId="0"/>
      <p:bldP spid="27" grpId="0"/>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371600" y="304800"/>
            <a:ext cx="8458200" cy="2286000"/>
          </a:xfrm>
        </p:spPr>
        <p:txBody>
          <a:bodyPr/>
          <a:lstStyle/>
          <a:p>
            <a:pPr algn="l"/>
            <a:r>
              <a:rPr lang="en-US" sz="3600" dirty="0"/>
              <a:t>35.	Determine the surface overflow  rate on a clarifier if the diameter of      the clarifier is 62 feet, the depth is 22 feet, and the average daily flow 1.3 MGD.</a:t>
            </a:r>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685800" y="3581400"/>
            <a:ext cx="8222710" cy="5105400"/>
          </a:xfrm>
        </p:spPr>
        <p:txBody>
          <a:bodyPr/>
          <a:lstStyle/>
          <a:p>
            <a:r>
              <a:rPr lang="en-US" dirty="0"/>
              <a:t>Find the correct formula (Page 10 and Page 4)</a:t>
            </a:r>
          </a:p>
          <a:p>
            <a:r>
              <a:rPr lang="en-US" dirty="0"/>
              <a:t>Surface loading rate or Surface overflow rate = </a:t>
            </a:r>
            <a:r>
              <a:rPr lang="en-US" u="sng" dirty="0"/>
              <a:t>Flow</a:t>
            </a:r>
          </a:p>
          <a:p>
            <a:pPr marL="0" indent="0">
              <a:buNone/>
            </a:pPr>
            <a:r>
              <a:rPr lang="en-US" dirty="0"/>
              <a:t>                A</a:t>
            </a:r>
          </a:p>
          <a:p>
            <a:pPr marL="0" indent="0">
              <a:buNone/>
            </a:pPr>
            <a:endParaRPr lang="en-US" dirty="0"/>
          </a:p>
        </p:txBody>
      </p:sp>
    </p:spTree>
    <p:extLst>
      <p:ext uri="{BB962C8B-B14F-4D97-AF65-F5344CB8AC3E}">
        <p14:creationId xmlns:p14="http://schemas.microsoft.com/office/powerpoint/2010/main" val="2734158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idx="4294967295"/>
          </p:nvPr>
        </p:nvSpPr>
        <p:spPr>
          <a:xfrm>
            <a:off x="1388727" y="591843"/>
            <a:ext cx="8299450" cy="579438"/>
          </a:xfrm>
          <a:prstGeom prst="rect">
            <a:avLst/>
          </a:prstGeom>
        </p:spPr>
        <p:txBody>
          <a:bodyPr/>
          <a:lstStyle/>
          <a:p>
            <a:pPr algn="l"/>
            <a:r>
              <a:rPr lang="en-US" dirty="0"/>
              <a:t>Number 35 Calculation</a:t>
            </a:r>
            <a:br>
              <a:rPr lang="en-US" dirty="0"/>
            </a:br>
            <a:r>
              <a:rPr lang="en-US" dirty="0"/>
              <a:t> </a:t>
            </a:r>
          </a:p>
        </p:txBody>
      </p:sp>
      <p:sp>
        <p:nvSpPr>
          <p:cNvPr id="12" name="TextBox 11">
            <a:extLst>
              <a:ext uri="{FF2B5EF4-FFF2-40B4-BE49-F238E27FC236}">
                <a16:creationId xmlns:a16="http://schemas.microsoft.com/office/drawing/2014/main" id="{70D9F017-D0C9-4D06-98B3-169B2DCE8835}"/>
              </a:ext>
            </a:extLst>
          </p:cNvPr>
          <p:cNvSpPr txBox="1"/>
          <p:nvPr/>
        </p:nvSpPr>
        <p:spPr>
          <a:xfrm>
            <a:off x="3778527" y="3057075"/>
            <a:ext cx="1214798" cy="646331"/>
          </a:xfrm>
          <a:prstGeom prst="rect">
            <a:avLst/>
          </a:prstGeom>
          <a:noFill/>
        </p:spPr>
        <p:txBody>
          <a:bodyPr wrap="square" rtlCol="0">
            <a:spAutoFit/>
          </a:bodyPr>
          <a:lstStyle/>
          <a:p>
            <a:r>
              <a:rPr lang="en-US" sz="3600" dirty="0"/>
              <a:t>62 ft.</a:t>
            </a:r>
            <a:endParaRPr lang="en-US" sz="3600" u="sng" dirty="0"/>
          </a:p>
        </p:txBody>
      </p:sp>
      <p:sp>
        <p:nvSpPr>
          <p:cNvPr id="13" name="TextBox 12">
            <a:extLst>
              <a:ext uri="{FF2B5EF4-FFF2-40B4-BE49-F238E27FC236}">
                <a16:creationId xmlns:a16="http://schemas.microsoft.com/office/drawing/2014/main" id="{388773B4-6D0C-4B79-8CE8-D048FB4A9712}"/>
              </a:ext>
            </a:extLst>
          </p:cNvPr>
          <p:cNvSpPr txBox="1"/>
          <p:nvPr/>
        </p:nvSpPr>
        <p:spPr>
          <a:xfrm>
            <a:off x="706194" y="3057197"/>
            <a:ext cx="1365066" cy="646331"/>
          </a:xfrm>
          <a:prstGeom prst="rect">
            <a:avLst/>
          </a:prstGeom>
          <a:noFill/>
        </p:spPr>
        <p:txBody>
          <a:bodyPr wrap="square" rtlCol="0">
            <a:spAutoFit/>
          </a:bodyPr>
          <a:lstStyle/>
          <a:p>
            <a:r>
              <a:rPr lang="en-US" sz="3600" dirty="0"/>
              <a:t>0.785</a:t>
            </a:r>
          </a:p>
        </p:txBody>
      </p:sp>
      <p:sp>
        <p:nvSpPr>
          <p:cNvPr id="14" name="TextBox 13">
            <a:extLst>
              <a:ext uri="{FF2B5EF4-FFF2-40B4-BE49-F238E27FC236}">
                <a16:creationId xmlns:a16="http://schemas.microsoft.com/office/drawing/2014/main" id="{A0024369-C468-49F4-A344-564C09F3556B}"/>
              </a:ext>
            </a:extLst>
          </p:cNvPr>
          <p:cNvSpPr txBox="1"/>
          <p:nvPr/>
        </p:nvSpPr>
        <p:spPr>
          <a:xfrm>
            <a:off x="5266552" y="3027877"/>
            <a:ext cx="2143382" cy="646331"/>
          </a:xfrm>
          <a:prstGeom prst="rect">
            <a:avLst/>
          </a:prstGeom>
          <a:noFill/>
        </p:spPr>
        <p:txBody>
          <a:bodyPr wrap="square" rtlCol="0">
            <a:spAutoFit/>
          </a:bodyPr>
          <a:lstStyle/>
          <a:p>
            <a:r>
              <a:rPr lang="en-US" sz="3600" dirty="0"/>
              <a:t>3,018 ft</a:t>
            </a:r>
            <a:r>
              <a:rPr lang="en-US" sz="3600" baseline="30000" dirty="0"/>
              <a:t>2</a:t>
            </a:r>
          </a:p>
        </p:txBody>
      </p:sp>
      <p:sp>
        <p:nvSpPr>
          <p:cNvPr id="16" name="TextBox 15">
            <a:extLst>
              <a:ext uri="{FF2B5EF4-FFF2-40B4-BE49-F238E27FC236}">
                <a16:creationId xmlns:a16="http://schemas.microsoft.com/office/drawing/2014/main" id="{49132294-90F6-4AAB-97C5-A0F9E2FC6272}"/>
              </a:ext>
            </a:extLst>
          </p:cNvPr>
          <p:cNvSpPr txBox="1"/>
          <p:nvPr/>
        </p:nvSpPr>
        <p:spPr>
          <a:xfrm>
            <a:off x="4866097" y="3027940"/>
            <a:ext cx="381000" cy="646331"/>
          </a:xfrm>
          <a:prstGeom prst="rect">
            <a:avLst/>
          </a:prstGeom>
          <a:noFill/>
        </p:spPr>
        <p:txBody>
          <a:bodyPr wrap="square" rtlCol="0">
            <a:spAutoFit/>
          </a:bodyPr>
          <a:lstStyle/>
          <a:p>
            <a:r>
              <a:rPr lang="en-US" sz="3600" dirty="0"/>
              <a:t>=</a:t>
            </a:r>
          </a:p>
        </p:txBody>
      </p:sp>
      <p:sp>
        <p:nvSpPr>
          <p:cNvPr id="15" name="TextBox 14">
            <a:extLst>
              <a:ext uri="{FF2B5EF4-FFF2-40B4-BE49-F238E27FC236}">
                <a16:creationId xmlns:a16="http://schemas.microsoft.com/office/drawing/2014/main" id="{B675F664-AB29-4342-AEE9-21DE01481A58}"/>
              </a:ext>
            </a:extLst>
          </p:cNvPr>
          <p:cNvSpPr txBox="1"/>
          <p:nvPr/>
        </p:nvSpPr>
        <p:spPr>
          <a:xfrm>
            <a:off x="1929240" y="3057511"/>
            <a:ext cx="381000" cy="646331"/>
          </a:xfrm>
          <a:prstGeom prst="rect">
            <a:avLst/>
          </a:prstGeom>
          <a:noFill/>
        </p:spPr>
        <p:txBody>
          <a:bodyPr wrap="square" rtlCol="0">
            <a:spAutoFit/>
          </a:bodyPr>
          <a:lstStyle/>
          <a:p>
            <a:r>
              <a:rPr lang="en-US" sz="3600" dirty="0"/>
              <a:t>x</a:t>
            </a:r>
          </a:p>
        </p:txBody>
      </p:sp>
      <p:sp>
        <p:nvSpPr>
          <p:cNvPr id="19" name="TextBox 18">
            <a:extLst>
              <a:ext uri="{FF2B5EF4-FFF2-40B4-BE49-F238E27FC236}">
                <a16:creationId xmlns:a16="http://schemas.microsoft.com/office/drawing/2014/main" id="{25713546-EBAB-4166-A084-B2D185347392}"/>
              </a:ext>
            </a:extLst>
          </p:cNvPr>
          <p:cNvSpPr txBox="1"/>
          <p:nvPr/>
        </p:nvSpPr>
        <p:spPr>
          <a:xfrm>
            <a:off x="987812" y="4658428"/>
            <a:ext cx="3126988" cy="1200329"/>
          </a:xfrm>
          <a:prstGeom prst="rect">
            <a:avLst/>
          </a:prstGeom>
          <a:noFill/>
        </p:spPr>
        <p:txBody>
          <a:bodyPr wrap="square" rtlCol="0">
            <a:spAutoFit/>
          </a:bodyPr>
          <a:lstStyle/>
          <a:p>
            <a:r>
              <a:rPr lang="en-US" sz="3600" u="sng" dirty="0"/>
              <a:t>1,300,000 gpd</a:t>
            </a:r>
            <a:br>
              <a:rPr lang="en-US" sz="3600" baseline="30000" dirty="0"/>
            </a:br>
            <a:r>
              <a:rPr lang="en-US" sz="3600" baseline="30000" dirty="0"/>
              <a:t>       </a:t>
            </a:r>
            <a:r>
              <a:rPr lang="en-US" sz="3600" dirty="0"/>
              <a:t>3,018 ft</a:t>
            </a:r>
            <a:r>
              <a:rPr lang="en-US" sz="3600" baseline="30000" dirty="0"/>
              <a:t>2</a:t>
            </a:r>
            <a:endParaRPr lang="en-US" sz="3600" u="sng" baseline="30000" dirty="0"/>
          </a:p>
        </p:txBody>
      </p:sp>
      <p:sp>
        <p:nvSpPr>
          <p:cNvPr id="22" name="TextBox 21">
            <a:extLst>
              <a:ext uri="{FF2B5EF4-FFF2-40B4-BE49-F238E27FC236}">
                <a16:creationId xmlns:a16="http://schemas.microsoft.com/office/drawing/2014/main" id="{A2732563-A81F-4462-ABFF-4832E77CFAE8}"/>
              </a:ext>
            </a:extLst>
          </p:cNvPr>
          <p:cNvSpPr txBox="1"/>
          <p:nvPr/>
        </p:nvSpPr>
        <p:spPr>
          <a:xfrm>
            <a:off x="4114800" y="4850849"/>
            <a:ext cx="381000" cy="646331"/>
          </a:xfrm>
          <a:prstGeom prst="rect">
            <a:avLst/>
          </a:prstGeom>
          <a:noFill/>
        </p:spPr>
        <p:txBody>
          <a:bodyPr wrap="square" rtlCol="0">
            <a:spAutoFit/>
          </a:bodyPr>
          <a:lstStyle/>
          <a:p>
            <a:r>
              <a:rPr lang="en-US" sz="3600" dirty="0"/>
              <a:t>=</a:t>
            </a:r>
          </a:p>
        </p:txBody>
      </p:sp>
      <p:sp>
        <p:nvSpPr>
          <p:cNvPr id="23" name="TextBox 22">
            <a:extLst>
              <a:ext uri="{FF2B5EF4-FFF2-40B4-BE49-F238E27FC236}">
                <a16:creationId xmlns:a16="http://schemas.microsoft.com/office/drawing/2014/main" id="{2DB0C736-089A-47C9-B768-842BC3838108}"/>
              </a:ext>
            </a:extLst>
          </p:cNvPr>
          <p:cNvSpPr txBox="1"/>
          <p:nvPr/>
        </p:nvSpPr>
        <p:spPr>
          <a:xfrm>
            <a:off x="4572000" y="4818423"/>
            <a:ext cx="3182770" cy="646331"/>
          </a:xfrm>
          <a:prstGeom prst="rect">
            <a:avLst/>
          </a:prstGeom>
          <a:noFill/>
        </p:spPr>
        <p:txBody>
          <a:bodyPr wrap="square" rtlCol="0">
            <a:spAutoFit/>
          </a:bodyPr>
          <a:lstStyle/>
          <a:p>
            <a:r>
              <a:rPr lang="en-US" sz="3600" dirty="0"/>
              <a:t>431 gpd/ft</a:t>
            </a:r>
            <a:r>
              <a:rPr lang="en-US" sz="3600" baseline="30000" dirty="0"/>
              <a:t>2</a:t>
            </a:r>
          </a:p>
        </p:txBody>
      </p:sp>
      <p:sp>
        <p:nvSpPr>
          <p:cNvPr id="5" name="TextBox 4">
            <a:extLst>
              <a:ext uri="{FF2B5EF4-FFF2-40B4-BE49-F238E27FC236}">
                <a16:creationId xmlns:a16="http://schemas.microsoft.com/office/drawing/2014/main" id="{862C262C-35C3-431D-BD36-7F566BF51D14}"/>
              </a:ext>
            </a:extLst>
          </p:cNvPr>
          <p:cNvSpPr txBox="1"/>
          <p:nvPr/>
        </p:nvSpPr>
        <p:spPr>
          <a:xfrm>
            <a:off x="706194" y="3770018"/>
            <a:ext cx="7661898" cy="646331"/>
          </a:xfrm>
          <a:prstGeom prst="rect">
            <a:avLst/>
          </a:prstGeom>
          <a:noFill/>
        </p:spPr>
        <p:txBody>
          <a:bodyPr wrap="square" rtlCol="0">
            <a:spAutoFit/>
          </a:bodyPr>
          <a:lstStyle/>
          <a:p>
            <a:r>
              <a:rPr lang="en-US" sz="3600" dirty="0"/>
              <a:t>1.3 MGD = 1,300,000 gal/day</a:t>
            </a:r>
          </a:p>
        </p:txBody>
      </p:sp>
      <p:sp>
        <p:nvSpPr>
          <p:cNvPr id="25" name="TextBox 24">
            <a:extLst>
              <a:ext uri="{FF2B5EF4-FFF2-40B4-BE49-F238E27FC236}">
                <a16:creationId xmlns:a16="http://schemas.microsoft.com/office/drawing/2014/main" id="{2EF83287-D3D4-4EB6-8A01-57FF834CD23C}"/>
              </a:ext>
            </a:extLst>
          </p:cNvPr>
          <p:cNvSpPr txBox="1"/>
          <p:nvPr/>
        </p:nvSpPr>
        <p:spPr>
          <a:xfrm>
            <a:off x="3453309" y="3037701"/>
            <a:ext cx="381000" cy="646331"/>
          </a:xfrm>
          <a:prstGeom prst="rect">
            <a:avLst/>
          </a:prstGeom>
          <a:noFill/>
        </p:spPr>
        <p:txBody>
          <a:bodyPr wrap="square" rtlCol="0">
            <a:spAutoFit/>
          </a:bodyPr>
          <a:lstStyle/>
          <a:p>
            <a:r>
              <a:rPr lang="en-US" sz="3600" dirty="0"/>
              <a:t>x</a:t>
            </a:r>
          </a:p>
        </p:txBody>
      </p:sp>
      <p:sp>
        <p:nvSpPr>
          <p:cNvPr id="26" name="TextBox 25">
            <a:extLst>
              <a:ext uri="{FF2B5EF4-FFF2-40B4-BE49-F238E27FC236}">
                <a16:creationId xmlns:a16="http://schemas.microsoft.com/office/drawing/2014/main" id="{2DB0E824-779E-4B68-9200-A46151A0D883}"/>
              </a:ext>
            </a:extLst>
          </p:cNvPr>
          <p:cNvSpPr txBox="1"/>
          <p:nvPr/>
        </p:nvSpPr>
        <p:spPr>
          <a:xfrm>
            <a:off x="2352248" y="3044678"/>
            <a:ext cx="1214798" cy="646331"/>
          </a:xfrm>
          <a:prstGeom prst="rect">
            <a:avLst/>
          </a:prstGeom>
          <a:noFill/>
        </p:spPr>
        <p:txBody>
          <a:bodyPr wrap="square" rtlCol="0">
            <a:spAutoFit/>
          </a:bodyPr>
          <a:lstStyle/>
          <a:p>
            <a:r>
              <a:rPr lang="en-US" sz="3600" dirty="0"/>
              <a:t>62 ft.</a:t>
            </a:r>
            <a:endParaRPr lang="en-US" sz="3600" u="sng" dirty="0"/>
          </a:p>
        </p:txBody>
      </p:sp>
      <p:sp>
        <p:nvSpPr>
          <p:cNvPr id="27" name="TextBox 26">
            <a:extLst>
              <a:ext uri="{FF2B5EF4-FFF2-40B4-BE49-F238E27FC236}">
                <a16:creationId xmlns:a16="http://schemas.microsoft.com/office/drawing/2014/main" id="{A3701493-7C63-4A19-8055-8F31820BDFF8}"/>
              </a:ext>
            </a:extLst>
          </p:cNvPr>
          <p:cNvSpPr txBox="1"/>
          <p:nvPr/>
        </p:nvSpPr>
        <p:spPr>
          <a:xfrm>
            <a:off x="1777924" y="1479182"/>
            <a:ext cx="2000603" cy="1200329"/>
          </a:xfrm>
          <a:prstGeom prst="rect">
            <a:avLst/>
          </a:prstGeom>
          <a:noFill/>
        </p:spPr>
        <p:txBody>
          <a:bodyPr wrap="square" rtlCol="0">
            <a:spAutoFit/>
          </a:bodyPr>
          <a:lstStyle/>
          <a:p>
            <a:r>
              <a:rPr lang="en-US" sz="3600" u="sng" dirty="0"/>
              <a:t>Q, gpd</a:t>
            </a:r>
            <a:br>
              <a:rPr lang="en-US" sz="3600" baseline="30000" dirty="0"/>
            </a:br>
            <a:r>
              <a:rPr lang="en-US" sz="3600" dirty="0"/>
              <a:t>Area, ft</a:t>
            </a:r>
            <a:r>
              <a:rPr lang="en-US" sz="3600" baseline="30000" dirty="0"/>
              <a:t>2</a:t>
            </a:r>
          </a:p>
        </p:txBody>
      </p:sp>
    </p:spTree>
    <p:extLst>
      <p:ext uri="{BB962C8B-B14F-4D97-AF65-F5344CB8AC3E}">
        <p14:creationId xmlns:p14="http://schemas.microsoft.com/office/powerpoint/2010/main" val="1676428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6" grpId="0"/>
      <p:bldP spid="15" grpId="0"/>
      <p:bldP spid="19" grpId="0"/>
      <p:bldP spid="22" grpId="0"/>
      <p:bldP spid="23" grpId="0"/>
      <p:bldP spid="25" grpId="0"/>
      <p:bldP spid="26" grpId="0"/>
      <p:bldP spid="27" grpId="0"/>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371600" y="533400"/>
            <a:ext cx="8458200" cy="2286000"/>
          </a:xfrm>
        </p:spPr>
        <p:txBody>
          <a:bodyPr/>
          <a:lstStyle/>
          <a:p>
            <a:pPr algn="l"/>
            <a:r>
              <a:rPr lang="en-US" sz="3600" dirty="0"/>
              <a:t>36.	Determine the hydraulic loading    on a trickling filter if the trickling filter     is 65 feet in diameter and is receiving    a flow of 1.4 MGD</a:t>
            </a:r>
            <a:r>
              <a:rPr lang="en-US" dirty="0"/>
              <a:t>.</a:t>
            </a:r>
            <a:endParaRPr lang="en-US" sz="3600" dirty="0"/>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685800" y="3581400"/>
            <a:ext cx="8222710" cy="5105400"/>
          </a:xfrm>
        </p:spPr>
        <p:txBody>
          <a:bodyPr/>
          <a:lstStyle/>
          <a:p>
            <a:r>
              <a:rPr lang="en-US" dirty="0"/>
              <a:t>Find the correct formula (Page 10 and Page 4)</a:t>
            </a:r>
          </a:p>
          <a:p>
            <a:r>
              <a:rPr lang="en-US" dirty="0"/>
              <a:t>Surface loading rate or Surface overflow rate = </a:t>
            </a:r>
            <a:r>
              <a:rPr lang="en-US" u="sng" dirty="0"/>
              <a:t>Flow</a:t>
            </a:r>
          </a:p>
          <a:p>
            <a:pPr marL="0" indent="0">
              <a:buNone/>
            </a:pPr>
            <a:r>
              <a:rPr lang="en-US" dirty="0"/>
              <a:t>                A</a:t>
            </a:r>
          </a:p>
          <a:p>
            <a:pPr marL="0" indent="0">
              <a:buNone/>
            </a:pPr>
            <a:endParaRPr lang="en-US" dirty="0"/>
          </a:p>
        </p:txBody>
      </p:sp>
    </p:spTree>
    <p:extLst>
      <p:ext uri="{BB962C8B-B14F-4D97-AF65-F5344CB8AC3E}">
        <p14:creationId xmlns:p14="http://schemas.microsoft.com/office/powerpoint/2010/main" val="674491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idx="4294967295"/>
          </p:nvPr>
        </p:nvSpPr>
        <p:spPr>
          <a:xfrm>
            <a:off x="1600200" y="610924"/>
            <a:ext cx="8299450" cy="579438"/>
          </a:xfrm>
          <a:prstGeom prst="rect">
            <a:avLst/>
          </a:prstGeom>
        </p:spPr>
        <p:txBody>
          <a:bodyPr/>
          <a:lstStyle/>
          <a:p>
            <a:pPr algn="l"/>
            <a:r>
              <a:rPr lang="en-US" dirty="0"/>
              <a:t>Number 36 Calculation</a:t>
            </a:r>
            <a:br>
              <a:rPr lang="en-US" dirty="0"/>
            </a:br>
            <a:r>
              <a:rPr lang="en-US" dirty="0"/>
              <a:t> </a:t>
            </a:r>
          </a:p>
        </p:txBody>
      </p:sp>
      <p:sp>
        <p:nvSpPr>
          <p:cNvPr id="12" name="TextBox 11">
            <a:extLst>
              <a:ext uri="{FF2B5EF4-FFF2-40B4-BE49-F238E27FC236}">
                <a16:creationId xmlns:a16="http://schemas.microsoft.com/office/drawing/2014/main" id="{70D9F017-D0C9-4D06-98B3-169B2DCE8835}"/>
              </a:ext>
            </a:extLst>
          </p:cNvPr>
          <p:cNvSpPr txBox="1"/>
          <p:nvPr/>
        </p:nvSpPr>
        <p:spPr>
          <a:xfrm>
            <a:off x="3778527" y="3057075"/>
            <a:ext cx="1214798" cy="646331"/>
          </a:xfrm>
          <a:prstGeom prst="rect">
            <a:avLst/>
          </a:prstGeom>
          <a:noFill/>
        </p:spPr>
        <p:txBody>
          <a:bodyPr wrap="square" rtlCol="0">
            <a:spAutoFit/>
          </a:bodyPr>
          <a:lstStyle/>
          <a:p>
            <a:r>
              <a:rPr lang="en-US" sz="3600" dirty="0"/>
              <a:t>65 ft.</a:t>
            </a:r>
            <a:endParaRPr lang="en-US" sz="3600" u="sng" dirty="0"/>
          </a:p>
        </p:txBody>
      </p:sp>
      <p:sp>
        <p:nvSpPr>
          <p:cNvPr id="13" name="TextBox 12">
            <a:extLst>
              <a:ext uri="{FF2B5EF4-FFF2-40B4-BE49-F238E27FC236}">
                <a16:creationId xmlns:a16="http://schemas.microsoft.com/office/drawing/2014/main" id="{388773B4-6D0C-4B79-8CE8-D048FB4A9712}"/>
              </a:ext>
            </a:extLst>
          </p:cNvPr>
          <p:cNvSpPr txBox="1"/>
          <p:nvPr/>
        </p:nvSpPr>
        <p:spPr>
          <a:xfrm>
            <a:off x="706194" y="3057197"/>
            <a:ext cx="1365066" cy="646331"/>
          </a:xfrm>
          <a:prstGeom prst="rect">
            <a:avLst/>
          </a:prstGeom>
          <a:noFill/>
        </p:spPr>
        <p:txBody>
          <a:bodyPr wrap="square" rtlCol="0">
            <a:spAutoFit/>
          </a:bodyPr>
          <a:lstStyle/>
          <a:p>
            <a:r>
              <a:rPr lang="en-US" sz="3600" dirty="0"/>
              <a:t>0.785</a:t>
            </a:r>
          </a:p>
        </p:txBody>
      </p:sp>
      <p:sp>
        <p:nvSpPr>
          <p:cNvPr id="14" name="TextBox 13">
            <a:extLst>
              <a:ext uri="{FF2B5EF4-FFF2-40B4-BE49-F238E27FC236}">
                <a16:creationId xmlns:a16="http://schemas.microsoft.com/office/drawing/2014/main" id="{A0024369-C468-49F4-A344-564C09F3556B}"/>
              </a:ext>
            </a:extLst>
          </p:cNvPr>
          <p:cNvSpPr txBox="1"/>
          <p:nvPr/>
        </p:nvSpPr>
        <p:spPr>
          <a:xfrm>
            <a:off x="5266552" y="3027877"/>
            <a:ext cx="2143382" cy="646331"/>
          </a:xfrm>
          <a:prstGeom prst="rect">
            <a:avLst/>
          </a:prstGeom>
          <a:noFill/>
        </p:spPr>
        <p:txBody>
          <a:bodyPr wrap="square" rtlCol="0">
            <a:spAutoFit/>
          </a:bodyPr>
          <a:lstStyle/>
          <a:p>
            <a:r>
              <a:rPr lang="en-US" sz="3600" dirty="0"/>
              <a:t>3,317 ft</a:t>
            </a:r>
            <a:r>
              <a:rPr lang="en-US" sz="3600" baseline="30000" dirty="0"/>
              <a:t>2</a:t>
            </a:r>
          </a:p>
        </p:txBody>
      </p:sp>
      <p:sp>
        <p:nvSpPr>
          <p:cNvPr id="16" name="TextBox 15">
            <a:extLst>
              <a:ext uri="{FF2B5EF4-FFF2-40B4-BE49-F238E27FC236}">
                <a16:creationId xmlns:a16="http://schemas.microsoft.com/office/drawing/2014/main" id="{49132294-90F6-4AAB-97C5-A0F9E2FC6272}"/>
              </a:ext>
            </a:extLst>
          </p:cNvPr>
          <p:cNvSpPr txBox="1"/>
          <p:nvPr/>
        </p:nvSpPr>
        <p:spPr>
          <a:xfrm>
            <a:off x="4866097" y="3027940"/>
            <a:ext cx="381000" cy="646331"/>
          </a:xfrm>
          <a:prstGeom prst="rect">
            <a:avLst/>
          </a:prstGeom>
          <a:noFill/>
        </p:spPr>
        <p:txBody>
          <a:bodyPr wrap="square" rtlCol="0">
            <a:spAutoFit/>
          </a:bodyPr>
          <a:lstStyle/>
          <a:p>
            <a:r>
              <a:rPr lang="en-US" sz="3600" dirty="0"/>
              <a:t>=</a:t>
            </a:r>
          </a:p>
        </p:txBody>
      </p:sp>
      <p:sp>
        <p:nvSpPr>
          <p:cNvPr id="15" name="TextBox 14">
            <a:extLst>
              <a:ext uri="{FF2B5EF4-FFF2-40B4-BE49-F238E27FC236}">
                <a16:creationId xmlns:a16="http://schemas.microsoft.com/office/drawing/2014/main" id="{B675F664-AB29-4342-AEE9-21DE01481A58}"/>
              </a:ext>
            </a:extLst>
          </p:cNvPr>
          <p:cNvSpPr txBox="1"/>
          <p:nvPr/>
        </p:nvSpPr>
        <p:spPr>
          <a:xfrm>
            <a:off x="1929240" y="3057511"/>
            <a:ext cx="381000" cy="646331"/>
          </a:xfrm>
          <a:prstGeom prst="rect">
            <a:avLst/>
          </a:prstGeom>
          <a:noFill/>
        </p:spPr>
        <p:txBody>
          <a:bodyPr wrap="square" rtlCol="0">
            <a:spAutoFit/>
          </a:bodyPr>
          <a:lstStyle/>
          <a:p>
            <a:r>
              <a:rPr lang="en-US" sz="3600" dirty="0"/>
              <a:t>x</a:t>
            </a:r>
          </a:p>
        </p:txBody>
      </p:sp>
      <p:sp>
        <p:nvSpPr>
          <p:cNvPr id="19" name="TextBox 18">
            <a:extLst>
              <a:ext uri="{FF2B5EF4-FFF2-40B4-BE49-F238E27FC236}">
                <a16:creationId xmlns:a16="http://schemas.microsoft.com/office/drawing/2014/main" id="{25713546-EBAB-4166-A084-B2D185347392}"/>
              </a:ext>
            </a:extLst>
          </p:cNvPr>
          <p:cNvSpPr txBox="1"/>
          <p:nvPr/>
        </p:nvSpPr>
        <p:spPr>
          <a:xfrm>
            <a:off x="987812" y="4658428"/>
            <a:ext cx="3126988" cy="1200329"/>
          </a:xfrm>
          <a:prstGeom prst="rect">
            <a:avLst/>
          </a:prstGeom>
          <a:noFill/>
        </p:spPr>
        <p:txBody>
          <a:bodyPr wrap="square" rtlCol="0">
            <a:spAutoFit/>
          </a:bodyPr>
          <a:lstStyle/>
          <a:p>
            <a:r>
              <a:rPr lang="en-US" sz="3600" u="sng" dirty="0"/>
              <a:t>1,400,000 gpd</a:t>
            </a:r>
            <a:br>
              <a:rPr lang="en-US" sz="3600" baseline="30000" dirty="0"/>
            </a:br>
            <a:r>
              <a:rPr lang="en-US" sz="3600" baseline="30000" dirty="0"/>
              <a:t>       </a:t>
            </a:r>
            <a:r>
              <a:rPr lang="en-US" sz="3600" dirty="0"/>
              <a:t>3,317 ft</a:t>
            </a:r>
            <a:r>
              <a:rPr lang="en-US" sz="3600" baseline="30000" dirty="0"/>
              <a:t>2</a:t>
            </a:r>
            <a:endParaRPr lang="en-US" sz="3600" u="sng" baseline="30000" dirty="0"/>
          </a:p>
        </p:txBody>
      </p:sp>
      <p:sp>
        <p:nvSpPr>
          <p:cNvPr id="22" name="TextBox 21">
            <a:extLst>
              <a:ext uri="{FF2B5EF4-FFF2-40B4-BE49-F238E27FC236}">
                <a16:creationId xmlns:a16="http://schemas.microsoft.com/office/drawing/2014/main" id="{A2732563-A81F-4462-ABFF-4832E77CFAE8}"/>
              </a:ext>
            </a:extLst>
          </p:cNvPr>
          <p:cNvSpPr txBox="1"/>
          <p:nvPr/>
        </p:nvSpPr>
        <p:spPr>
          <a:xfrm>
            <a:off x="4114800" y="4850849"/>
            <a:ext cx="381000" cy="646331"/>
          </a:xfrm>
          <a:prstGeom prst="rect">
            <a:avLst/>
          </a:prstGeom>
          <a:noFill/>
        </p:spPr>
        <p:txBody>
          <a:bodyPr wrap="square" rtlCol="0">
            <a:spAutoFit/>
          </a:bodyPr>
          <a:lstStyle/>
          <a:p>
            <a:r>
              <a:rPr lang="en-US" sz="3600" dirty="0"/>
              <a:t>=</a:t>
            </a:r>
          </a:p>
        </p:txBody>
      </p:sp>
      <p:sp>
        <p:nvSpPr>
          <p:cNvPr id="23" name="TextBox 22">
            <a:extLst>
              <a:ext uri="{FF2B5EF4-FFF2-40B4-BE49-F238E27FC236}">
                <a16:creationId xmlns:a16="http://schemas.microsoft.com/office/drawing/2014/main" id="{2DB0C736-089A-47C9-B768-842BC3838108}"/>
              </a:ext>
            </a:extLst>
          </p:cNvPr>
          <p:cNvSpPr txBox="1"/>
          <p:nvPr/>
        </p:nvSpPr>
        <p:spPr>
          <a:xfrm>
            <a:off x="4572000" y="4818423"/>
            <a:ext cx="3182770" cy="646331"/>
          </a:xfrm>
          <a:prstGeom prst="rect">
            <a:avLst/>
          </a:prstGeom>
          <a:noFill/>
        </p:spPr>
        <p:txBody>
          <a:bodyPr wrap="square" rtlCol="0">
            <a:spAutoFit/>
          </a:bodyPr>
          <a:lstStyle/>
          <a:p>
            <a:r>
              <a:rPr lang="en-US" sz="3600" dirty="0"/>
              <a:t>422 gpd/ft</a:t>
            </a:r>
            <a:r>
              <a:rPr lang="en-US" sz="3600" baseline="30000" dirty="0"/>
              <a:t>2</a:t>
            </a:r>
          </a:p>
        </p:txBody>
      </p:sp>
      <p:sp>
        <p:nvSpPr>
          <p:cNvPr id="5" name="TextBox 4">
            <a:extLst>
              <a:ext uri="{FF2B5EF4-FFF2-40B4-BE49-F238E27FC236}">
                <a16:creationId xmlns:a16="http://schemas.microsoft.com/office/drawing/2014/main" id="{862C262C-35C3-431D-BD36-7F566BF51D14}"/>
              </a:ext>
            </a:extLst>
          </p:cNvPr>
          <p:cNvSpPr txBox="1"/>
          <p:nvPr/>
        </p:nvSpPr>
        <p:spPr>
          <a:xfrm>
            <a:off x="706194" y="3770018"/>
            <a:ext cx="7661898" cy="646331"/>
          </a:xfrm>
          <a:prstGeom prst="rect">
            <a:avLst/>
          </a:prstGeom>
          <a:noFill/>
        </p:spPr>
        <p:txBody>
          <a:bodyPr wrap="square" rtlCol="0">
            <a:spAutoFit/>
          </a:bodyPr>
          <a:lstStyle/>
          <a:p>
            <a:r>
              <a:rPr lang="en-US" sz="3600" dirty="0"/>
              <a:t>1.4 MGD = 1,400,000 gal/day</a:t>
            </a:r>
          </a:p>
        </p:txBody>
      </p:sp>
      <p:sp>
        <p:nvSpPr>
          <p:cNvPr id="25" name="TextBox 24">
            <a:extLst>
              <a:ext uri="{FF2B5EF4-FFF2-40B4-BE49-F238E27FC236}">
                <a16:creationId xmlns:a16="http://schemas.microsoft.com/office/drawing/2014/main" id="{2EF83287-D3D4-4EB6-8A01-57FF834CD23C}"/>
              </a:ext>
            </a:extLst>
          </p:cNvPr>
          <p:cNvSpPr txBox="1"/>
          <p:nvPr/>
        </p:nvSpPr>
        <p:spPr>
          <a:xfrm>
            <a:off x="3453309" y="3037701"/>
            <a:ext cx="381000" cy="646331"/>
          </a:xfrm>
          <a:prstGeom prst="rect">
            <a:avLst/>
          </a:prstGeom>
          <a:noFill/>
        </p:spPr>
        <p:txBody>
          <a:bodyPr wrap="square" rtlCol="0">
            <a:spAutoFit/>
          </a:bodyPr>
          <a:lstStyle/>
          <a:p>
            <a:r>
              <a:rPr lang="en-US" sz="3600" dirty="0"/>
              <a:t>x</a:t>
            </a:r>
          </a:p>
        </p:txBody>
      </p:sp>
      <p:sp>
        <p:nvSpPr>
          <p:cNvPr id="26" name="TextBox 25">
            <a:extLst>
              <a:ext uri="{FF2B5EF4-FFF2-40B4-BE49-F238E27FC236}">
                <a16:creationId xmlns:a16="http://schemas.microsoft.com/office/drawing/2014/main" id="{2DB0E824-779E-4B68-9200-A46151A0D883}"/>
              </a:ext>
            </a:extLst>
          </p:cNvPr>
          <p:cNvSpPr txBox="1"/>
          <p:nvPr/>
        </p:nvSpPr>
        <p:spPr>
          <a:xfrm>
            <a:off x="2352248" y="3044678"/>
            <a:ext cx="1214798" cy="646331"/>
          </a:xfrm>
          <a:prstGeom prst="rect">
            <a:avLst/>
          </a:prstGeom>
          <a:noFill/>
        </p:spPr>
        <p:txBody>
          <a:bodyPr wrap="square" rtlCol="0">
            <a:spAutoFit/>
          </a:bodyPr>
          <a:lstStyle/>
          <a:p>
            <a:r>
              <a:rPr lang="en-US" sz="3600" dirty="0"/>
              <a:t>65 ft.</a:t>
            </a:r>
            <a:endParaRPr lang="en-US" sz="3600" u="sng" dirty="0"/>
          </a:p>
        </p:txBody>
      </p:sp>
      <p:sp>
        <p:nvSpPr>
          <p:cNvPr id="27" name="TextBox 26">
            <a:extLst>
              <a:ext uri="{FF2B5EF4-FFF2-40B4-BE49-F238E27FC236}">
                <a16:creationId xmlns:a16="http://schemas.microsoft.com/office/drawing/2014/main" id="{A3701493-7C63-4A19-8055-8F31820BDFF8}"/>
              </a:ext>
            </a:extLst>
          </p:cNvPr>
          <p:cNvSpPr txBox="1"/>
          <p:nvPr/>
        </p:nvSpPr>
        <p:spPr>
          <a:xfrm>
            <a:off x="1643206" y="1528375"/>
            <a:ext cx="2000603" cy="1200329"/>
          </a:xfrm>
          <a:prstGeom prst="rect">
            <a:avLst/>
          </a:prstGeom>
          <a:noFill/>
        </p:spPr>
        <p:txBody>
          <a:bodyPr wrap="square" rtlCol="0">
            <a:spAutoFit/>
          </a:bodyPr>
          <a:lstStyle/>
          <a:p>
            <a:r>
              <a:rPr lang="en-US" sz="3600" u="sng" dirty="0"/>
              <a:t>Q, gpd</a:t>
            </a:r>
            <a:br>
              <a:rPr lang="en-US" sz="3600" baseline="30000" dirty="0"/>
            </a:br>
            <a:r>
              <a:rPr lang="en-US" sz="3600" dirty="0"/>
              <a:t>Area, ft</a:t>
            </a:r>
            <a:r>
              <a:rPr lang="en-US" sz="3600" baseline="30000" dirty="0"/>
              <a:t>2</a:t>
            </a:r>
          </a:p>
        </p:txBody>
      </p:sp>
    </p:spTree>
    <p:extLst>
      <p:ext uri="{BB962C8B-B14F-4D97-AF65-F5344CB8AC3E}">
        <p14:creationId xmlns:p14="http://schemas.microsoft.com/office/powerpoint/2010/main" val="1474798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6" grpId="0"/>
      <p:bldP spid="15" grpId="0"/>
      <p:bldP spid="19" grpId="0"/>
      <p:bldP spid="22" grpId="0"/>
      <p:bldP spid="23" grpId="0"/>
      <p:bldP spid="25" grpId="0"/>
      <p:bldP spid="26" grpId="0"/>
      <p:bldP spid="27" grpId="0"/>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371600" y="685800"/>
            <a:ext cx="8458200" cy="2286000"/>
          </a:xfrm>
        </p:spPr>
        <p:txBody>
          <a:bodyPr/>
          <a:lstStyle/>
          <a:p>
            <a:pPr algn="l"/>
            <a:r>
              <a:rPr lang="en-US" sz="3600" dirty="0"/>
              <a:t>37.	A trickling filter that is receiving    1.8 MGD is 74 feet in diameter and     the media depth is 5 feet.  What is      the hydraulic loading?</a:t>
            </a:r>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685800" y="3581400"/>
            <a:ext cx="8222710" cy="5105400"/>
          </a:xfrm>
        </p:spPr>
        <p:txBody>
          <a:bodyPr/>
          <a:lstStyle/>
          <a:p>
            <a:r>
              <a:rPr lang="en-US" dirty="0"/>
              <a:t>Find the correct formula (Page 10 and Page 4)</a:t>
            </a:r>
          </a:p>
          <a:p>
            <a:r>
              <a:rPr lang="en-US" dirty="0"/>
              <a:t>Surface loading rate or Surface overflow rate = </a:t>
            </a:r>
            <a:r>
              <a:rPr lang="en-US" u="sng" dirty="0"/>
              <a:t>Flow</a:t>
            </a:r>
          </a:p>
          <a:p>
            <a:pPr marL="0" indent="0">
              <a:buNone/>
            </a:pPr>
            <a:r>
              <a:rPr lang="en-US" dirty="0"/>
              <a:t>                A</a:t>
            </a:r>
          </a:p>
          <a:p>
            <a:pPr marL="0" indent="0">
              <a:buNone/>
            </a:pPr>
            <a:endParaRPr lang="en-US" dirty="0"/>
          </a:p>
        </p:txBody>
      </p:sp>
    </p:spTree>
    <p:extLst>
      <p:ext uri="{BB962C8B-B14F-4D97-AF65-F5344CB8AC3E}">
        <p14:creationId xmlns:p14="http://schemas.microsoft.com/office/powerpoint/2010/main" val="1333149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idx="4294967295"/>
          </p:nvPr>
        </p:nvSpPr>
        <p:spPr>
          <a:xfrm>
            <a:off x="1676400" y="563715"/>
            <a:ext cx="8299450" cy="579438"/>
          </a:xfrm>
          <a:prstGeom prst="rect">
            <a:avLst/>
          </a:prstGeom>
        </p:spPr>
        <p:txBody>
          <a:bodyPr/>
          <a:lstStyle/>
          <a:p>
            <a:pPr algn="l"/>
            <a:r>
              <a:rPr lang="en-US" dirty="0"/>
              <a:t>Number 37 Calculation</a:t>
            </a:r>
            <a:br>
              <a:rPr lang="en-US" dirty="0"/>
            </a:br>
            <a:r>
              <a:rPr lang="en-US" dirty="0"/>
              <a:t> </a:t>
            </a:r>
          </a:p>
        </p:txBody>
      </p:sp>
      <p:sp>
        <p:nvSpPr>
          <p:cNvPr id="12" name="TextBox 11">
            <a:extLst>
              <a:ext uri="{FF2B5EF4-FFF2-40B4-BE49-F238E27FC236}">
                <a16:creationId xmlns:a16="http://schemas.microsoft.com/office/drawing/2014/main" id="{70D9F017-D0C9-4D06-98B3-169B2DCE8835}"/>
              </a:ext>
            </a:extLst>
          </p:cNvPr>
          <p:cNvSpPr txBox="1"/>
          <p:nvPr/>
        </p:nvSpPr>
        <p:spPr>
          <a:xfrm>
            <a:off x="3778527" y="3057075"/>
            <a:ext cx="1214798" cy="646331"/>
          </a:xfrm>
          <a:prstGeom prst="rect">
            <a:avLst/>
          </a:prstGeom>
          <a:noFill/>
        </p:spPr>
        <p:txBody>
          <a:bodyPr wrap="square" rtlCol="0">
            <a:spAutoFit/>
          </a:bodyPr>
          <a:lstStyle/>
          <a:p>
            <a:r>
              <a:rPr lang="en-US" sz="3600" dirty="0"/>
              <a:t>74 ft.</a:t>
            </a:r>
            <a:endParaRPr lang="en-US" sz="3600" u="sng" dirty="0"/>
          </a:p>
        </p:txBody>
      </p:sp>
      <p:sp>
        <p:nvSpPr>
          <p:cNvPr id="13" name="TextBox 12">
            <a:extLst>
              <a:ext uri="{FF2B5EF4-FFF2-40B4-BE49-F238E27FC236}">
                <a16:creationId xmlns:a16="http://schemas.microsoft.com/office/drawing/2014/main" id="{388773B4-6D0C-4B79-8CE8-D048FB4A9712}"/>
              </a:ext>
            </a:extLst>
          </p:cNvPr>
          <p:cNvSpPr txBox="1"/>
          <p:nvPr/>
        </p:nvSpPr>
        <p:spPr>
          <a:xfrm>
            <a:off x="706194" y="3057197"/>
            <a:ext cx="1365066" cy="646331"/>
          </a:xfrm>
          <a:prstGeom prst="rect">
            <a:avLst/>
          </a:prstGeom>
          <a:noFill/>
        </p:spPr>
        <p:txBody>
          <a:bodyPr wrap="square" rtlCol="0">
            <a:spAutoFit/>
          </a:bodyPr>
          <a:lstStyle/>
          <a:p>
            <a:r>
              <a:rPr lang="en-US" sz="3600" dirty="0"/>
              <a:t>0.785</a:t>
            </a:r>
          </a:p>
        </p:txBody>
      </p:sp>
      <p:sp>
        <p:nvSpPr>
          <p:cNvPr id="14" name="TextBox 13">
            <a:extLst>
              <a:ext uri="{FF2B5EF4-FFF2-40B4-BE49-F238E27FC236}">
                <a16:creationId xmlns:a16="http://schemas.microsoft.com/office/drawing/2014/main" id="{A0024369-C468-49F4-A344-564C09F3556B}"/>
              </a:ext>
            </a:extLst>
          </p:cNvPr>
          <p:cNvSpPr txBox="1"/>
          <p:nvPr/>
        </p:nvSpPr>
        <p:spPr>
          <a:xfrm>
            <a:off x="5266552" y="3027877"/>
            <a:ext cx="2143382" cy="646331"/>
          </a:xfrm>
          <a:prstGeom prst="rect">
            <a:avLst/>
          </a:prstGeom>
          <a:noFill/>
        </p:spPr>
        <p:txBody>
          <a:bodyPr wrap="square" rtlCol="0">
            <a:spAutoFit/>
          </a:bodyPr>
          <a:lstStyle/>
          <a:p>
            <a:r>
              <a:rPr lang="en-US" sz="3600" dirty="0"/>
              <a:t>4,299 ft</a:t>
            </a:r>
            <a:r>
              <a:rPr lang="en-US" sz="3600" baseline="30000" dirty="0"/>
              <a:t>2</a:t>
            </a:r>
          </a:p>
        </p:txBody>
      </p:sp>
      <p:sp>
        <p:nvSpPr>
          <p:cNvPr id="16" name="TextBox 15">
            <a:extLst>
              <a:ext uri="{FF2B5EF4-FFF2-40B4-BE49-F238E27FC236}">
                <a16:creationId xmlns:a16="http://schemas.microsoft.com/office/drawing/2014/main" id="{49132294-90F6-4AAB-97C5-A0F9E2FC6272}"/>
              </a:ext>
            </a:extLst>
          </p:cNvPr>
          <p:cNvSpPr txBox="1"/>
          <p:nvPr/>
        </p:nvSpPr>
        <p:spPr>
          <a:xfrm>
            <a:off x="4866097" y="3027940"/>
            <a:ext cx="381000" cy="646331"/>
          </a:xfrm>
          <a:prstGeom prst="rect">
            <a:avLst/>
          </a:prstGeom>
          <a:noFill/>
        </p:spPr>
        <p:txBody>
          <a:bodyPr wrap="square" rtlCol="0">
            <a:spAutoFit/>
          </a:bodyPr>
          <a:lstStyle/>
          <a:p>
            <a:r>
              <a:rPr lang="en-US" sz="3600" dirty="0"/>
              <a:t>=</a:t>
            </a:r>
          </a:p>
        </p:txBody>
      </p:sp>
      <p:sp>
        <p:nvSpPr>
          <p:cNvPr id="15" name="TextBox 14">
            <a:extLst>
              <a:ext uri="{FF2B5EF4-FFF2-40B4-BE49-F238E27FC236}">
                <a16:creationId xmlns:a16="http://schemas.microsoft.com/office/drawing/2014/main" id="{B675F664-AB29-4342-AEE9-21DE01481A58}"/>
              </a:ext>
            </a:extLst>
          </p:cNvPr>
          <p:cNvSpPr txBox="1"/>
          <p:nvPr/>
        </p:nvSpPr>
        <p:spPr>
          <a:xfrm>
            <a:off x="1929240" y="3057511"/>
            <a:ext cx="381000" cy="646331"/>
          </a:xfrm>
          <a:prstGeom prst="rect">
            <a:avLst/>
          </a:prstGeom>
          <a:noFill/>
        </p:spPr>
        <p:txBody>
          <a:bodyPr wrap="square" rtlCol="0">
            <a:spAutoFit/>
          </a:bodyPr>
          <a:lstStyle/>
          <a:p>
            <a:r>
              <a:rPr lang="en-US" sz="3600" dirty="0"/>
              <a:t>x</a:t>
            </a:r>
          </a:p>
        </p:txBody>
      </p:sp>
      <p:sp>
        <p:nvSpPr>
          <p:cNvPr id="19" name="TextBox 18">
            <a:extLst>
              <a:ext uri="{FF2B5EF4-FFF2-40B4-BE49-F238E27FC236}">
                <a16:creationId xmlns:a16="http://schemas.microsoft.com/office/drawing/2014/main" id="{25713546-EBAB-4166-A084-B2D185347392}"/>
              </a:ext>
            </a:extLst>
          </p:cNvPr>
          <p:cNvSpPr txBox="1"/>
          <p:nvPr/>
        </p:nvSpPr>
        <p:spPr>
          <a:xfrm>
            <a:off x="987812" y="4658428"/>
            <a:ext cx="3126988" cy="1200329"/>
          </a:xfrm>
          <a:prstGeom prst="rect">
            <a:avLst/>
          </a:prstGeom>
          <a:noFill/>
        </p:spPr>
        <p:txBody>
          <a:bodyPr wrap="square" rtlCol="0">
            <a:spAutoFit/>
          </a:bodyPr>
          <a:lstStyle/>
          <a:p>
            <a:r>
              <a:rPr lang="en-US" sz="3600" u="sng" dirty="0"/>
              <a:t>1,800,000 gpd</a:t>
            </a:r>
            <a:br>
              <a:rPr lang="en-US" sz="3600" baseline="30000" dirty="0"/>
            </a:br>
            <a:r>
              <a:rPr lang="en-US" sz="3600" baseline="30000" dirty="0"/>
              <a:t>       </a:t>
            </a:r>
            <a:r>
              <a:rPr lang="en-US" sz="3600" dirty="0"/>
              <a:t>4,299 ft</a:t>
            </a:r>
            <a:r>
              <a:rPr lang="en-US" sz="3600" baseline="30000" dirty="0"/>
              <a:t>2</a:t>
            </a:r>
            <a:endParaRPr lang="en-US" sz="3600" u="sng" baseline="30000" dirty="0"/>
          </a:p>
        </p:txBody>
      </p:sp>
      <p:sp>
        <p:nvSpPr>
          <p:cNvPr id="22" name="TextBox 21">
            <a:extLst>
              <a:ext uri="{FF2B5EF4-FFF2-40B4-BE49-F238E27FC236}">
                <a16:creationId xmlns:a16="http://schemas.microsoft.com/office/drawing/2014/main" id="{A2732563-A81F-4462-ABFF-4832E77CFAE8}"/>
              </a:ext>
            </a:extLst>
          </p:cNvPr>
          <p:cNvSpPr txBox="1"/>
          <p:nvPr/>
        </p:nvSpPr>
        <p:spPr>
          <a:xfrm>
            <a:off x="4114800" y="4850849"/>
            <a:ext cx="381000" cy="646331"/>
          </a:xfrm>
          <a:prstGeom prst="rect">
            <a:avLst/>
          </a:prstGeom>
          <a:noFill/>
        </p:spPr>
        <p:txBody>
          <a:bodyPr wrap="square" rtlCol="0">
            <a:spAutoFit/>
          </a:bodyPr>
          <a:lstStyle/>
          <a:p>
            <a:r>
              <a:rPr lang="en-US" sz="3600" dirty="0"/>
              <a:t>=</a:t>
            </a:r>
          </a:p>
        </p:txBody>
      </p:sp>
      <p:sp>
        <p:nvSpPr>
          <p:cNvPr id="23" name="TextBox 22">
            <a:extLst>
              <a:ext uri="{FF2B5EF4-FFF2-40B4-BE49-F238E27FC236}">
                <a16:creationId xmlns:a16="http://schemas.microsoft.com/office/drawing/2014/main" id="{2DB0C736-089A-47C9-B768-842BC3838108}"/>
              </a:ext>
            </a:extLst>
          </p:cNvPr>
          <p:cNvSpPr txBox="1"/>
          <p:nvPr/>
        </p:nvSpPr>
        <p:spPr>
          <a:xfrm>
            <a:off x="4572000" y="4818423"/>
            <a:ext cx="3182770" cy="646331"/>
          </a:xfrm>
          <a:prstGeom prst="rect">
            <a:avLst/>
          </a:prstGeom>
          <a:noFill/>
        </p:spPr>
        <p:txBody>
          <a:bodyPr wrap="square" rtlCol="0">
            <a:spAutoFit/>
          </a:bodyPr>
          <a:lstStyle/>
          <a:p>
            <a:r>
              <a:rPr lang="en-US" sz="3600" dirty="0"/>
              <a:t>419 gpd/ft</a:t>
            </a:r>
            <a:r>
              <a:rPr lang="en-US" sz="3600" baseline="30000" dirty="0"/>
              <a:t>2</a:t>
            </a:r>
          </a:p>
        </p:txBody>
      </p:sp>
      <p:sp>
        <p:nvSpPr>
          <p:cNvPr id="5" name="TextBox 4">
            <a:extLst>
              <a:ext uri="{FF2B5EF4-FFF2-40B4-BE49-F238E27FC236}">
                <a16:creationId xmlns:a16="http://schemas.microsoft.com/office/drawing/2014/main" id="{862C262C-35C3-431D-BD36-7F566BF51D14}"/>
              </a:ext>
            </a:extLst>
          </p:cNvPr>
          <p:cNvSpPr txBox="1"/>
          <p:nvPr/>
        </p:nvSpPr>
        <p:spPr>
          <a:xfrm>
            <a:off x="706194" y="3770018"/>
            <a:ext cx="7661898" cy="646331"/>
          </a:xfrm>
          <a:prstGeom prst="rect">
            <a:avLst/>
          </a:prstGeom>
          <a:noFill/>
        </p:spPr>
        <p:txBody>
          <a:bodyPr wrap="square" rtlCol="0">
            <a:spAutoFit/>
          </a:bodyPr>
          <a:lstStyle/>
          <a:p>
            <a:r>
              <a:rPr lang="en-US" sz="3600" dirty="0"/>
              <a:t>1.8 MGD = 1,800,000 gal/day</a:t>
            </a:r>
          </a:p>
        </p:txBody>
      </p:sp>
      <p:sp>
        <p:nvSpPr>
          <p:cNvPr id="25" name="TextBox 24">
            <a:extLst>
              <a:ext uri="{FF2B5EF4-FFF2-40B4-BE49-F238E27FC236}">
                <a16:creationId xmlns:a16="http://schemas.microsoft.com/office/drawing/2014/main" id="{2EF83287-D3D4-4EB6-8A01-57FF834CD23C}"/>
              </a:ext>
            </a:extLst>
          </p:cNvPr>
          <p:cNvSpPr txBox="1"/>
          <p:nvPr/>
        </p:nvSpPr>
        <p:spPr>
          <a:xfrm>
            <a:off x="3453309" y="3037701"/>
            <a:ext cx="381000" cy="646331"/>
          </a:xfrm>
          <a:prstGeom prst="rect">
            <a:avLst/>
          </a:prstGeom>
          <a:noFill/>
        </p:spPr>
        <p:txBody>
          <a:bodyPr wrap="square" rtlCol="0">
            <a:spAutoFit/>
          </a:bodyPr>
          <a:lstStyle/>
          <a:p>
            <a:r>
              <a:rPr lang="en-US" sz="3600" dirty="0"/>
              <a:t>x</a:t>
            </a:r>
          </a:p>
        </p:txBody>
      </p:sp>
      <p:sp>
        <p:nvSpPr>
          <p:cNvPr id="26" name="TextBox 25">
            <a:extLst>
              <a:ext uri="{FF2B5EF4-FFF2-40B4-BE49-F238E27FC236}">
                <a16:creationId xmlns:a16="http://schemas.microsoft.com/office/drawing/2014/main" id="{2DB0E824-779E-4B68-9200-A46151A0D883}"/>
              </a:ext>
            </a:extLst>
          </p:cNvPr>
          <p:cNvSpPr txBox="1"/>
          <p:nvPr/>
        </p:nvSpPr>
        <p:spPr>
          <a:xfrm>
            <a:off x="2352248" y="3044678"/>
            <a:ext cx="1214798" cy="646331"/>
          </a:xfrm>
          <a:prstGeom prst="rect">
            <a:avLst/>
          </a:prstGeom>
          <a:noFill/>
        </p:spPr>
        <p:txBody>
          <a:bodyPr wrap="square" rtlCol="0">
            <a:spAutoFit/>
          </a:bodyPr>
          <a:lstStyle/>
          <a:p>
            <a:r>
              <a:rPr lang="en-US" sz="3600" dirty="0"/>
              <a:t>74 ft.</a:t>
            </a:r>
            <a:endParaRPr lang="en-US" sz="3600" u="sng" dirty="0"/>
          </a:p>
        </p:txBody>
      </p:sp>
      <p:sp>
        <p:nvSpPr>
          <p:cNvPr id="27" name="TextBox 26">
            <a:extLst>
              <a:ext uri="{FF2B5EF4-FFF2-40B4-BE49-F238E27FC236}">
                <a16:creationId xmlns:a16="http://schemas.microsoft.com/office/drawing/2014/main" id="{A3701493-7C63-4A19-8055-8F31820BDFF8}"/>
              </a:ext>
            </a:extLst>
          </p:cNvPr>
          <p:cNvSpPr txBox="1"/>
          <p:nvPr/>
        </p:nvSpPr>
        <p:spPr>
          <a:xfrm>
            <a:off x="1692254" y="1625529"/>
            <a:ext cx="2000603" cy="1200329"/>
          </a:xfrm>
          <a:prstGeom prst="rect">
            <a:avLst/>
          </a:prstGeom>
          <a:noFill/>
        </p:spPr>
        <p:txBody>
          <a:bodyPr wrap="square" rtlCol="0">
            <a:spAutoFit/>
          </a:bodyPr>
          <a:lstStyle/>
          <a:p>
            <a:r>
              <a:rPr lang="en-US" sz="3600" u="sng" dirty="0"/>
              <a:t>Q, gpd</a:t>
            </a:r>
            <a:br>
              <a:rPr lang="en-US" sz="3600" baseline="30000" dirty="0"/>
            </a:br>
            <a:r>
              <a:rPr lang="en-US" sz="3600" dirty="0"/>
              <a:t>Area, ft</a:t>
            </a:r>
            <a:r>
              <a:rPr lang="en-US" sz="3600" baseline="30000" dirty="0"/>
              <a:t>2</a:t>
            </a:r>
          </a:p>
        </p:txBody>
      </p:sp>
    </p:spTree>
    <p:extLst>
      <p:ext uri="{BB962C8B-B14F-4D97-AF65-F5344CB8AC3E}">
        <p14:creationId xmlns:p14="http://schemas.microsoft.com/office/powerpoint/2010/main" val="2046478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6" grpId="0"/>
      <p:bldP spid="15" grpId="0"/>
      <p:bldP spid="19" grpId="0"/>
      <p:bldP spid="22" grpId="0"/>
      <p:bldP spid="23" grpId="0"/>
      <p:bldP spid="25" grpId="0"/>
      <p:bldP spid="26" grpId="0"/>
      <p:bldP spid="27" grpId="0"/>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295400" y="533400"/>
            <a:ext cx="8458200" cy="2286000"/>
          </a:xfrm>
        </p:spPr>
        <p:txBody>
          <a:bodyPr/>
          <a:lstStyle/>
          <a:p>
            <a:pPr algn="l"/>
            <a:r>
              <a:rPr lang="en-US" sz="3600" dirty="0"/>
              <a:t>38.	A pond receives an average      daily flow of 0.9 MGD.  The surface  area of the pond is 64 acres.   Determine the hydraulic loading on     the pond in inches/day. </a:t>
            </a:r>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685800" y="3581400"/>
            <a:ext cx="8222710" cy="5105400"/>
          </a:xfrm>
        </p:spPr>
        <p:txBody>
          <a:bodyPr/>
          <a:lstStyle/>
          <a:p>
            <a:r>
              <a:rPr lang="en-US" dirty="0"/>
              <a:t>Find the correct formula (Page 9)</a:t>
            </a:r>
          </a:p>
          <a:p>
            <a:r>
              <a:rPr lang="it-IT" dirty="0"/>
              <a:t>HLR = [(Q)/(A)] x 12 in/ft. = inches/day</a:t>
            </a:r>
          </a:p>
          <a:p>
            <a:r>
              <a:rPr lang="it-IT" dirty="0"/>
              <a:t>Q: acre-ft/day</a:t>
            </a:r>
          </a:p>
          <a:p>
            <a:r>
              <a:rPr lang="it-IT" dirty="0"/>
              <a:t>Area: acres</a:t>
            </a:r>
            <a:endParaRPr lang="en-US" dirty="0"/>
          </a:p>
        </p:txBody>
      </p:sp>
    </p:spTree>
    <p:extLst>
      <p:ext uri="{BB962C8B-B14F-4D97-AF65-F5344CB8AC3E}">
        <p14:creationId xmlns:p14="http://schemas.microsoft.com/office/powerpoint/2010/main" val="4053292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idx="4294967295"/>
          </p:nvPr>
        </p:nvSpPr>
        <p:spPr>
          <a:xfrm>
            <a:off x="1447800" y="304800"/>
            <a:ext cx="8299450" cy="579438"/>
          </a:xfrm>
          <a:prstGeom prst="rect">
            <a:avLst/>
          </a:prstGeom>
        </p:spPr>
        <p:txBody>
          <a:bodyPr/>
          <a:lstStyle/>
          <a:p>
            <a:pPr algn="l"/>
            <a:r>
              <a:rPr lang="en-US" dirty="0"/>
              <a:t>Number 38 Calculation</a:t>
            </a:r>
            <a:br>
              <a:rPr lang="en-US" dirty="0"/>
            </a:br>
            <a:r>
              <a:rPr lang="en-US" dirty="0"/>
              <a:t> </a:t>
            </a:r>
            <a:r>
              <a:rPr lang="it-IT" sz="3600" dirty="0"/>
              <a:t>HLR = [(Q)/(A)] x 12 in/ft. = </a:t>
            </a:r>
            <a:br>
              <a:rPr lang="it-IT" sz="3600" dirty="0"/>
            </a:br>
            <a:r>
              <a:rPr lang="it-IT" sz="3600" dirty="0"/>
              <a:t>  inches/day</a:t>
            </a:r>
            <a:br>
              <a:rPr lang="it-IT" dirty="0"/>
            </a:br>
            <a:endParaRPr lang="en-US" dirty="0"/>
          </a:p>
        </p:txBody>
      </p:sp>
      <p:sp>
        <p:nvSpPr>
          <p:cNvPr id="16" name="TextBox 15">
            <a:extLst>
              <a:ext uri="{FF2B5EF4-FFF2-40B4-BE49-F238E27FC236}">
                <a16:creationId xmlns:a16="http://schemas.microsoft.com/office/drawing/2014/main" id="{49132294-90F6-4AAB-97C5-A0F9E2FC6272}"/>
              </a:ext>
            </a:extLst>
          </p:cNvPr>
          <p:cNvSpPr txBox="1"/>
          <p:nvPr/>
        </p:nvSpPr>
        <p:spPr>
          <a:xfrm>
            <a:off x="6006071" y="3499595"/>
            <a:ext cx="381000" cy="646331"/>
          </a:xfrm>
          <a:prstGeom prst="rect">
            <a:avLst/>
          </a:prstGeom>
          <a:noFill/>
        </p:spPr>
        <p:txBody>
          <a:bodyPr wrap="square" rtlCol="0">
            <a:spAutoFit/>
          </a:bodyPr>
          <a:lstStyle/>
          <a:p>
            <a:r>
              <a:rPr lang="en-US" sz="3600" dirty="0"/>
              <a:t>=</a:t>
            </a:r>
          </a:p>
        </p:txBody>
      </p:sp>
      <p:sp>
        <p:nvSpPr>
          <p:cNvPr id="15" name="TextBox 14">
            <a:extLst>
              <a:ext uri="{FF2B5EF4-FFF2-40B4-BE49-F238E27FC236}">
                <a16:creationId xmlns:a16="http://schemas.microsoft.com/office/drawing/2014/main" id="{B675F664-AB29-4342-AEE9-21DE01481A58}"/>
              </a:ext>
            </a:extLst>
          </p:cNvPr>
          <p:cNvSpPr txBox="1"/>
          <p:nvPr/>
        </p:nvSpPr>
        <p:spPr>
          <a:xfrm>
            <a:off x="2703520" y="3277377"/>
            <a:ext cx="381000" cy="646331"/>
          </a:xfrm>
          <a:prstGeom prst="rect">
            <a:avLst/>
          </a:prstGeom>
          <a:noFill/>
        </p:spPr>
        <p:txBody>
          <a:bodyPr wrap="square" rtlCol="0">
            <a:spAutoFit/>
          </a:bodyPr>
          <a:lstStyle/>
          <a:p>
            <a:r>
              <a:rPr lang="en-US" sz="3600" dirty="0"/>
              <a:t>x</a:t>
            </a:r>
          </a:p>
        </p:txBody>
      </p:sp>
      <p:sp>
        <p:nvSpPr>
          <p:cNvPr id="22" name="TextBox 21">
            <a:extLst>
              <a:ext uri="{FF2B5EF4-FFF2-40B4-BE49-F238E27FC236}">
                <a16:creationId xmlns:a16="http://schemas.microsoft.com/office/drawing/2014/main" id="{A2732563-A81F-4462-ABFF-4832E77CFAE8}"/>
              </a:ext>
            </a:extLst>
          </p:cNvPr>
          <p:cNvSpPr txBox="1"/>
          <p:nvPr/>
        </p:nvSpPr>
        <p:spPr>
          <a:xfrm>
            <a:off x="1087120" y="5141587"/>
            <a:ext cx="381000" cy="646331"/>
          </a:xfrm>
          <a:prstGeom prst="rect">
            <a:avLst/>
          </a:prstGeom>
          <a:noFill/>
        </p:spPr>
        <p:txBody>
          <a:bodyPr wrap="square" rtlCol="0">
            <a:spAutoFit/>
          </a:bodyPr>
          <a:lstStyle/>
          <a:p>
            <a:r>
              <a:rPr lang="en-US" sz="3600" dirty="0"/>
              <a:t>=</a:t>
            </a:r>
          </a:p>
        </p:txBody>
      </p:sp>
      <p:sp>
        <p:nvSpPr>
          <p:cNvPr id="23" name="TextBox 22">
            <a:extLst>
              <a:ext uri="{FF2B5EF4-FFF2-40B4-BE49-F238E27FC236}">
                <a16:creationId xmlns:a16="http://schemas.microsoft.com/office/drawing/2014/main" id="{2DB0C736-089A-47C9-B768-842BC3838108}"/>
              </a:ext>
            </a:extLst>
          </p:cNvPr>
          <p:cNvSpPr txBox="1"/>
          <p:nvPr/>
        </p:nvSpPr>
        <p:spPr>
          <a:xfrm>
            <a:off x="1532815" y="5141588"/>
            <a:ext cx="3182770" cy="646331"/>
          </a:xfrm>
          <a:prstGeom prst="rect">
            <a:avLst/>
          </a:prstGeom>
          <a:noFill/>
        </p:spPr>
        <p:txBody>
          <a:bodyPr wrap="square" rtlCol="0">
            <a:spAutoFit/>
          </a:bodyPr>
          <a:lstStyle/>
          <a:p>
            <a:r>
              <a:rPr lang="en-US" sz="3600" dirty="0"/>
              <a:t>0.53 in/day</a:t>
            </a:r>
            <a:endParaRPr lang="en-US" sz="3600" baseline="30000" dirty="0"/>
          </a:p>
        </p:txBody>
      </p:sp>
      <p:sp>
        <p:nvSpPr>
          <p:cNvPr id="17" name="TextBox 16">
            <a:extLst>
              <a:ext uri="{FF2B5EF4-FFF2-40B4-BE49-F238E27FC236}">
                <a16:creationId xmlns:a16="http://schemas.microsoft.com/office/drawing/2014/main" id="{85324B20-C921-4068-8BB3-B8804CF6B871}"/>
              </a:ext>
            </a:extLst>
          </p:cNvPr>
          <p:cNvSpPr txBox="1"/>
          <p:nvPr/>
        </p:nvSpPr>
        <p:spPr>
          <a:xfrm>
            <a:off x="685882" y="3222595"/>
            <a:ext cx="2074321" cy="1200329"/>
          </a:xfrm>
          <a:prstGeom prst="rect">
            <a:avLst/>
          </a:prstGeom>
          <a:noFill/>
        </p:spPr>
        <p:txBody>
          <a:bodyPr wrap="square" rtlCol="0">
            <a:spAutoFit/>
          </a:bodyPr>
          <a:lstStyle/>
          <a:p>
            <a:r>
              <a:rPr lang="en-US" sz="3600" u="sng" dirty="0"/>
              <a:t>0.9 MGD</a:t>
            </a:r>
            <a:br>
              <a:rPr lang="en-US" sz="3600" baseline="30000" dirty="0"/>
            </a:br>
            <a:r>
              <a:rPr lang="en-US" sz="3600" baseline="30000" dirty="0"/>
              <a:t>          </a:t>
            </a:r>
            <a:r>
              <a:rPr lang="en-US" sz="3600" dirty="0"/>
              <a:t>1</a:t>
            </a:r>
            <a:endParaRPr lang="en-US" sz="3600" u="sng" baseline="30000" dirty="0"/>
          </a:p>
        </p:txBody>
      </p:sp>
      <p:sp>
        <p:nvSpPr>
          <p:cNvPr id="18" name="TextBox 17">
            <a:extLst>
              <a:ext uri="{FF2B5EF4-FFF2-40B4-BE49-F238E27FC236}">
                <a16:creationId xmlns:a16="http://schemas.microsoft.com/office/drawing/2014/main" id="{41DB45D6-9770-4DD4-80C9-D7ED6FFFDA3B}"/>
              </a:ext>
            </a:extLst>
          </p:cNvPr>
          <p:cNvSpPr txBox="1"/>
          <p:nvPr/>
        </p:nvSpPr>
        <p:spPr>
          <a:xfrm>
            <a:off x="3137930" y="3150394"/>
            <a:ext cx="2972045" cy="1200329"/>
          </a:xfrm>
          <a:prstGeom prst="rect">
            <a:avLst/>
          </a:prstGeom>
          <a:noFill/>
        </p:spPr>
        <p:txBody>
          <a:bodyPr wrap="square" rtlCol="0">
            <a:spAutoFit/>
          </a:bodyPr>
          <a:lstStyle/>
          <a:p>
            <a:r>
              <a:rPr lang="en-US" sz="3600" u="sng" dirty="0"/>
              <a:t>3.07 ac-ft/day</a:t>
            </a:r>
            <a:br>
              <a:rPr lang="en-US" sz="3600" baseline="30000" dirty="0"/>
            </a:br>
            <a:r>
              <a:rPr lang="en-US" sz="3600" baseline="30000" dirty="0"/>
              <a:t>       </a:t>
            </a:r>
            <a:r>
              <a:rPr lang="en-US" sz="3600" dirty="0"/>
              <a:t>1 MGD</a:t>
            </a:r>
            <a:endParaRPr lang="en-US" sz="3600" baseline="30000" dirty="0"/>
          </a:p>
        </p:txBody>
      </p:sp>
      <p:sp>
        <p:nvSpPr>
          <p:cNvPr id="20" name="TextBox 19">
            <a:extLst>
              <a:ext uri="{FF2B5EF4-FFF2-40B4-BE49-F238E27FC236}">
                <a16:creationId xmlns:a16="http://schemas.microsoft.com/office/drawing/2014/main" id="{79101FCA-613F-419E-BAFC-7F425C1FAC82}"/>
              </a:ext>
            </a:extLst>
          </p:cNvPr>
          <p:cNvSpPr txBox="1"/>
          <p:nvPr/>
        </p:nvSpPr>
        <p:spPr>
          <a:xfrm>
            <a:off x="6353885" y="3512749"/>
            <a:ext cx="3182770" cy="646331"/>
          </a:xfrm>
          <a:prstGeom prst="rect">
            <a:avLst/>
          </a:prstGeom>
          <a:noFill/>
        </p:spPr>
        <p:txBody>
          <a:bodyPr wrap="square" rtlCol="0">
            <a:spAutoFit/>
          </a:bodyPr>
          <a:lstStyle/>
          <a:p>
            <a:r>
              <a:rPr lang="en-US" sz="3600" dirty="0"/>
              <a:t>2.8 ac-ft/day</a:t>
            </a:r>
            <a:endParaRPr lang="en-US" sz="3600" baseline="30000" dirty="0"/>
          </a:p>
        </p:txBody>
      </p:sp>
      <p:sp>
        <p:nvSpPr>
          <p:cNvPr id="21" name="TextBox 20">
            <a:extLst>
              <a:ext uri="{FF2B5EF4-FFF2-40B4-BE49-F238E27FC236}">
                <a16:creationId xmlns:a16="http://schemas.microsoft.com/office/drawing/2014/main" id="{DCBF22A7-8990-4B52-BFD1-E060C9E3495E}"/>
              </a:ext>
            </a:extLst>
          </p:cNvPr>
          <p:cNvSpPr txBox="1"/>
          <p:nvPr/>
        </p:nvSpPr>
        <p:spPr>
          <a:xfrm>
            <a:off x="931235" y="4478012"/>
            <a:ext cx="3329136" cy="646331"/>
          </a:xfrm>
          <a:prstGeom prst="rect">
            <a:avLst/>
          </a:prstGeom>
          <a:noFill/>
        </p:spPr>
        <p:txBody>
          <a:bodyPr wrap="square" rtlCol="0">
            <a:spAutoFit/>
          </a:bodyPr>
          <a:lstStyle/>
          <a:p>
            <a:r>
              <a:rPr lang="en-US" sz="3600" dirty="0"/>
              <a:t>[(2.8 ac-ft/day)</a:t>
            </a:r>
            <a:endParaRPr lang="en-US" sz="3600" baseline="30000" dirty="0"/>
          </a:p>
        </p:txBody>
      </p:sp>
      <p:sp>
        <p:nvSpPr>
          <p:cNvPr id="24" name="TextBox 23">
            <a:extLst>
              <a:ext uri="{FF2B5EF4-FFF2-40B4-BE49-F238E27FC236}">
                <a16:creationId xmlns:a16="http://schemas.microsoft.com/office/drawing/2014/main" id="{8F90775C-1DB6-4951-A39E-B83A0E6F9D11}"/>
              </a:ext>
            </a:extLst>
          </p:cNvPr>
          <p:cNvSpPr txBox="1"/>
          <p:nvPr/>
        </p:nvSpPr>
        <p:spPr>
          <a:xfrm>
            <a:off x="3979026" y="4521566"/>
            <a:ext cx="381000" cy="646331"/>
          </a:xfrm>
          <a:prstGeom prst="rect">
            <a:avLst/>
          </a:prstGeom>
          <a:noFill/>
        </p:spPr>
        <p:txBody>
          <a:bodyPr wrap="square" rtlCol="0">
            <a:spAutoFit/>
          </a:bodyPr>
          <a:lstStyle/>
          <a:p>
            <a:r>
              <a:rPr lang="en-US" sz="3600" dirty="0"/>
              <a:t>/</a:t>
            </a:r>
          </a:p>
        </p:txBody>
      </p:sp>
      <p:sp>
        <p:nvSpPr>
          <p:cNvPr id="28" name="TextBox 27">
            <a:extLst>
              <a:ext uri="{FF2B5EF4-FFF2-40B4-BE49-F238E27FC236}">
                <a16:creationId xmlns:a16="http://schemas.microsoft.com/office/drawing/2014/main" id="{3D85055E-9997-4D22-A257-5EB2EEE46181}"/>
              </a:ext>
            </a:extLst>
          </p:cNvPr>
          <p:cNvSpPr txBox="1"/>
          <p:nvPr/>
        </p:nvSpPr>
        <p:spPr>
          <a:xfrm>
            <a:off x="4191000" y="4521566"/>
            <a:ext cx="2434706" cy="646331"/>
          </a:xfrm>
          <a:prstGeom prst="rect">
            <a:avLst/>
          </a:prstGeom>
          <a:noFill/>
        </p:spPr>
        <p:txBody>
          <a:bodyPr wrap="square" rtlCol="0">
            <a:spAutoFit/>
          </a:bodyPr>
          <a:lstStyle/>
          <a:p>
            <a:r>
              <a:rPr lang="en-US" sz="3600" dirty="0"/>
              <a:t>(64 acres)]</a:t>
            </a:r>
            <a:endParaRPr lang="en-US" sz="3600" baseline="30000" dirty="0"/>
          </a:p>
        </p:txBody>
      </p:sp>
      <p:sp>
        <p:nvSpPr>
          <p:cNvPr id="31" name="TextBox 30">
            <a:extLst>
              <a:ext uri="{FF2B5EF4-FFF2-40B4-BE49-F238E27FC236}">
                <a16:creationId xmlns:a16="http://schemas.microsoft.com/office/drawing/2014/main" id="{F08C3BFF-FC1C-4475-9DEE-02E6F5CBAA59}"/>
              </a:ext>
            </a:extLst>
          </p:cNvPr>
          <p:cNvSpPr txBox="1"/>
          <p:nvPr/>
        </p:nvSpPr>
        <p:spPr>
          <a:xfrm>
            <a:off x="6477000" y="4530188"/>
            <a:ext cx="381000" cy="646331"/>
          </a:xfrm>
          <a:prstGeom prst="rect">
            <a:avLst/>
          </a:prstGeom>
          <a:noFill/>
        </p:spPr>
        <p:txBody>
          <a:bodyPr wrap="square" rtlCol="0">
            <a:spAutoFit/>
          </a:bodyPr>
          <a:lstStyle/>
          <a:p>
            <a:r>
              <a:rPr lang="en-US" sz="3600" dirty="0"/>
              <a:t>x</a:t>
            </a:r>
          </a:p>
        </p:txBody>
      </p:sp>
      <p:sp>
        <p:nvSpPr>
          <p:cNvPr id="32" name="TextBox 31">
            <a:extLst>
              <a:ext uri="{FF2B5EF4-FFF2-40B4-BE49-F238E27FC236}">
                <a16:creationId xmlns:a16="http://schemas.microsoft.com/office/drawing/2014/main" id="{91171ECF-5878-44ED-B97C-09DCE41DAF4C}"/>
              </a:ext>
            </a:extLst>
          </p:cNvPr>
          <p:cNvSpPr txBox="1"/>
          <p:nvPr/>
        </p:nvSpPr>
        <p:spPr>
          <a:xfrm>
            <a:off x="6717104" y="4579839"/>
            <a:ext cx="1689160" cy="646331"/>
          </a:xfrm>
          <a:prstGeom prst="rect">
            <a:avLst/>
          </a:prstGeom>
          <a:noFill/>
        </p:spPr>
        <p:txBody>
          <a:bodyPr wrap="square" rtlCol="0">
            <a:spAutoFit/>
          </a:bodyPr>
          <a:lstStyle/>
          <a:p>
            <a:r>
              <a:rPr lang="en-US" sz="3600" dirty="0"/>
              <a:t>12 in/ft.</a:t>
            </a:r>
            <a:endParaRPr lang="en-US" sz="3600" baseline="30000" dirty="0"/>
          </a:p>
        </p:txBody>
      </p:sp>
      <p:cxnSp>
        <p:nvCxnSpPr>
          <p:cNvPr id="4" name="Straight Connector 3">
            <a:extLst>
              <a:ext uri="{FF2B5EF4-FFF2-40B4-BE49-F238E27FC236}">
                <a16:creationId xmlns:a16="http://schemas.microsoft.com/office/drawing/2014/main" id="{378E40C8-ADB6-45D1-B402-3DC6018736E7}"/>
              </a:ext>
            </a:extLst>
          </p:cNvPr>
          <p:cNvCxnSpPr/>
          <p:nvPr/>
        </p:nvCxnSpPr>
        <p:spPr>
          <a:xfrm flipV="1">
            <a:off x="1516501" y="3383336"/>
            <a:ext cx="1143000" cy="258826"/>
          </a:xfrm>
          <a:prstGeom prst="line">
            <a:avLst/>
          </a:prstGeom>
        </p:spPr>
        <p:style>
          <a:lnRef idx="2">
            <a:schemeClr val="dk1"/>
          </a:lnRef>
          <a:fillRef idx="0">
            <a:schemeClr val="dk1"/>
          </a:fillRef>
          <a:effectRef idx="1">
            <a:schemeClr val="dk1"/>
          </a:effectRef>
          <a:fontRef idx="minor">
            <a:schemeClr val="tx1"/>
          </a:fontRef>
        </p:style>
      </p:cxnSp>
      <p:cxnSp>
        <p:nvCxnSpPr>
          <p:cNvPr id="19" name="Straight Connector 18">
            <a:extLst>
              <a:ext uri="{FF2B5EF4-FFF2-40B4-BE49-F238E27FC236}">
                <a16:creationId xmlns:a16="http://schemas.microsoft.com/office/drawing/2014/main" id="{7F14A37C-FB0F-46FE-B3E1-7680D8DBD0C5}"/>
              </a:ext>
            </a:extLst>
          </p:cNvPr>
          <p:cNvCxnSpPr/>
          <p:nvPr/>
        </p:nvCxnSpPr>
        <p:spPr>
          <a:xfrm flipV="1">
            <a:off x="4152599" y="3887100"/>
            <a:ext cx="1143000" cy="258826"/>
          </a:xfrm>
          <a:prstGeom prst="line">
            <a:avLst/>
          </a:prstGeom>
        </p:spPr>
        <p:style>
          <a:lnRef idx="2">
            <a:schemeClr val="dk1"/>
          </a:lnRef>
          <a:fillRef idx="0">
            <a:schemeClr val="dk1"/>
          </a:fillRef>
          <a:effectRef idx="1">
            <a:schemeClr val="dk1"/>
          </a:effectRef>
          <a:fontRef idx="minor">
            <a:schemeClr val="tx1"/>
          </a:fontRef>
        </p:style>
      </p:cxnSp>
      <p:cxnSp>
        <p:nvCxnSpPr>
          <p:cNvPr id="25" name="Straight Connector 24">
            <a:extLst>
              <a:ext uri="{FF2B5EF4-FFF2-40B4-BE49-F238E27FC236}">
                <a16:creationId xmlns:a16="http://schemas.microsoft.com/office/drawing/2014/main" id="{F1C35B4C-B2F9-4F6B-9BBA-3ED22E6AAA88}"/>
              </a:ext>
            </a:extLst>
          </p:cNvPr>
          <p:cNvCxnSpPr>
            <a:cxnSpLocks/>
          </p:cNvCxnSpPr>
          <p:nvPr/>
        </p:nvCxnSpPr>
        <p:spPr>
          <a:xfrm flipV="1">
            <a:off x="2026672" y="4655572"/>
            <a:ext cx="651456" cy="344942"/>
          </a:xfrm>
          <a:prstGeom prst="line">
            <a:avLst/>
          </a:prstGeom>
        </p:spPr>
        <p:style>
          <a:lnRef idx="2">
            <a:schemeClr val="dk1"/>
          </a:lnRef>
          <a:fillRef idx="0">
            <a:schemeClr val="dk1"/>
          </a:fillRef>
          <a:effectRef idx="1">
            <a:schemeClr val="dk1"/>
          </a:effectRef>
          <a:fontRef idx="minor">
            <a:schemeClr val="tx1"/>
          </a:fontRef>
        </p:style>
      </p:cxnSp>
      <p:cxnSp>
        <p:nvCxnSpPr>
          <p:cNvPr id="26" name="Straight Connector 25">
            <a:extLst>
              <a:ext uri="{FF2B5EF4-FFF2-40B4-BE49-F238E27FC236}">
                <a16:creationId xmlns:a16="http://schemas.microsoft.com/office/drawing/2014/main" id="{CF140329-A9DF-4870-B03C-2245735CD0E2}"/>
              </a:ext>
            </a:extLst>
          </p:cNvPr>
          <p:cNvCxnSpPr>
            <a:cxnSpLocks/>
          </p:cNvCxnSpPr>
          <p:nvPr/>
        </p:nvCxnSpPr>
        <p:spPr>
          <a:xfrm flipV="1">
            <a:off x="5141078" y="4744360"/>
            <a:ext cx="1095161" cy="200742"/>
          </a:xfrm>
          <a:prstGeom prst="line">
            <a:avLst/>
          </a:prstGeom>
        </p:spPr>
        <p:style>
          <a:lnRef idx="2">
            <a:schemeClr val="dk1"/>
          </a:lnRef>
          <a:fillRef idx="0">
            <a:schemeClr val="dk1"/>
          </a:fillRef>
          <a:effectRef idx="1">
            <a:schemeClr val="dk1"/>
          </a:effectRef>
          <a:fontRef idx="minor">
            <a:schemeClr val="tx1"/>
          </a:fontRef>
        </p:style>
      </p:cxnSp>
      <p:cxnSp>
        <p:nvCxnSpPr>
          <p:cNvPr id="27" name="Straight Connector 26">
            <a:extLst>
              <a:ext uri="{FF2B5EF4-FFF2-40B4-BE49-F238E27FC236}">
                <a16:creationId xmlns:a16="http://schemas.microsoft.com/office/drawing/2014/main" id="{5BF74B96-8B49-47F5-B210-EE2CC6860F7D}"/>
              </a:ext>
            </a:extLst>
          </p:cNvPr>
          <p:cNvCxnSpPr>
            <a:cxnSpLocks/>
          </p:cNvCxnSpPr>
          <p:nvPr/>
        </p:nvCxnSpPr>
        <p:spPr>
          <a:xfrm flipV="1">
            <a:off x="2618688" y="4655572"/>
            <a:ext cx="385162" cy="291209"/>
          </a:xfrm>
          <a:prstGeom prst="line">
            <a:avLst/>
          </a:prstGeom>
        </p:spPr>
        <p:style>
          <a:lnRef idx="2">
            <a:schemeClr val="dk1"/>
          </a:lnRef>
          <a:fillRef idx="0">
            <a:schemeClr val="dk1"/>
          </a:fillRef>
          <a:effectRef idx="1">
            <a:schemeClr val="dk1"/>
          </a:effectRef>
          <a:fontRef idx="minor">
            <a:schemeClr val="tx1"/>
          </a:fontRef>
        </p:style>
      </p:cxnSp>
      <p:cxnSp>
        <p:nvCxnSpPr>
          <p:cNvPr id="29" name="Straight Connector 28">
            <a:extLst>
              <a:ext uri="{FF2B5EF4-FFF2-40B4-BE49-F238E27FC236}">
                <a16:creationId xmlns:a16="http://schemas.microsoft.com/office/drawing/2014/main" id="{E68ACE04-B5D6-403B-8A6F-DE9FB7047D4C}"/>
              </a:ext>
            </a:extLst>
          </p:cNvPr>
          <p:cNvCxnSpPr>
            <a:cxnSpLocks/>
          </p:cNvCxnSpPr>
          <p:nvPr/>
        </p:nvCxnSpPr>
        <p:spPr>
          <a:xfrm flipV="1">
            <a:off x="7887623" y="4757399"/>
            <a:ext cx="385162" cy="291209"/>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449615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5"/>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6"/>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27"/>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29"/>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22"/>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5" grpId="0"/>
      <p:bldP spid="22" grpId="0"/>
      <p:bldP spid="23" grpId="0"/>
      <p:bldP spid="17" grpId="0"/>
      <p:bldP spid="18" grpId="0"/>
      <p:bldP spid="20" grpId="0"/>
      <p:bldP spid="21" grpId="0"/>
      <p:bldP spid="24" grpId="0"/>
      <p:bldP spid="28" grpId="0"/>
      <p:bldP spid="31" grpId="0"/>
      <p:bldP spid="32" grpId="0"/>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371600" y="762000"/>
            <a:ext cx="8458200" cy="2286000"/>
          </a:xfrm>
        </p:spPr>
        <p:txBody>
          <a:bodyPr/>
          <a:lstStyle/>
          <a:p>
            <a:pPr algn="l"/>
            <a:r>
              <a:rPr lang="en-US" sz="3600" dirty="0"/>
              <a:t>39.	A pond is receiving 0.8 MGD.     The pond has a surface area of 16  acres and a depth of 6 feet.  What is   the hydraulic loading in inches/day? </a:t>
            </a:r>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685800" y="3581400"/>
            <a:ext cx="8222710" cy="5105400"/>
          </a:xfrm>
        </p:spPr>
        <p:txBody>
          <a:bodyPr/>
          <a:lstStyle/>
          <a:p>
            <a:r>
              <a:rPr lang="en-US" dirty="0"/>
              <a:t>Find the correct formula (Page 9)</a:t>
            </a:r>
          </a:p>
          <a:p>
            <a:r>
              <a:rPr lang="it-IT" dirty="0"/>
              <a:t>HLR = [(Q)/(A)] x 12 in/ft. = inches/day</a:t>
            </a:r>
          </a:p>
          <a:p>
            <a:r>
              <a:rPr lang="it-IT" dirty="0"/>
              <a:t>Q: acre-ft/day</a:t>
            </a:r>
          </a:p>
          <a:p>
            <a:r>
              <a:rPr lang="it-IT" dirty="0"/>
              <a:t>Area: acres</a:t>
            </a:r>
            <a:endParaRPr lang="en-US" dirty="0"/>
          </a:p>
        </p:txBody>
      </p:sp>
    </p:spTree>
    <p:extLst>
      <p:ext uri="{BB962C8B-B14F-4D97-AF65-F5344CB8AC3E}">
        <p14:creationId xmlns:p14="http://schemas.microsoft.com/office/powerpoint/2010/main" val="803306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371600" y="845644"/>
            <a:ext cx="8298910" cy="579438"/>
          </a:xfrm>
        </p:spPr>
        <p:txBody>
          <a:bodyPr/>
          <a:lstStyle/>
          <a:p>
            <a:pPr algn="l"/>
            <a:r>
              <a:rPr lang="en-US" dirty="0"/>
              <a:t>5.  1,250 </a:t>
            </a:r>
            <a:r>
              <a:rPr lang="en-US" dirty="0" err="1"/>
              <a:t>gpm</a:t>
            </a:r>
            <a:r>
              <a:rPr lang="en-US" dirty="0"/>
              <a:t> to </a:t>
            </a:r>
            <a:r>
              <a:rPr lang="en-US" dirty="0" err="1"/>
              <a:t>cfs</a:t>
            </a:r>
            <a:br>
              <a:rPr lang="en-US" dirty="0"/>
            </a:br>
            <a:endParaRPr lang="en-US" dirty="0"/>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1371600" y="1515614"/>
            <a:ext cx="8077200" cy="5105400"/>
          </a:xfrm>
        </p:spPr>
        <p:txBody>
          <a:bodyPr/>
          <a:lstStyle/>
          <a:p>
            <a:r>
              <a:rPr lang="en-US" dirty="0"/>
              <a:t>Find the correct conversion factor </a:t>
            </a:r>
            <a:br>
              <a:rPr lang="en-US" dirty="0"/>
            </a:br>
            <a:r>
              <a:rPr lang="en-US" dirty="0"/>
              <a:t>(Page 3)</a:t>
            </a:r>
          </a:p>
          <a:p>
            <a:pPr marL="0" indent="0">
              <a:buNone/>
            </a:pPr>
            <a:r>
              <a:rPr lang="en-US" dirty="0"/>
              <a:t>1 ft</a:t>
            </a:r>
            <a:r>
              <a:rPr lang="en-US" baseline="30000" dirty="0"/>
              <a:t>3</a:t>
            </a:r>
            <a:r>
              <a:rPr lang="en-US" dirty="0"/>
              <a:t>/sec = 449 </a:t>
            </a:r>
            <a:r>
              <a:rPr lang="en-US" dirty="0" err="1"/>
              <a:t>gpm</a:t>
            </a:r>
            <a:endParaRPr lang="en-US" baseline="30000" dirty="0"/>
          </a:p>
          <a:p>
            <a:pPr marL="0" indent="0">
              <a:buNone/>
            </a:pPr>
            <a:endParaRPr lang="en-US" dirty="0"/>
          </a:p>
          <a:p>
            <a:pPr marL="0" indent="0">
              <a:buNone/>
            </a:pPr>
            <a:endParaRPr lang="en-US" dirty="0"/>
          </a:p>
        </p:txBody>
      </p:sp>
      <p:sp>
        <p:nvSpPr>
          <p:cNvPr id="11" name="TextBox 10">
            <a:extLst>
              <a:ext uri="{FF2B5EF4-FFF2-40B4-BE49-F238E27FC236}">
                <a16:creationId xmlns:a16="http://schemas.microsoft.com/office/drawing/2014/main" id="{8ACCE502-2637-4005-A55F-2745CD910FAB}"/>
              </a:ext>
            </a:extLst>
          </p:cNvPr>
          <p:cNvSpPr txBox="1"/>
          <p:nvPr/>
        </p:nvSpPr>
        <p:spPr>
          <a:xfrm>
            <a:off x="3241136" y="3733799"/>
            <a:ext cx="381000" cy="646331"/>
          </a:xfrm>
          <a:prstGeom prst="rect">
            <a:avLst/>
          </a:prstGeom>
          <a:noFill/>
        </p:spPr>
        <p:txBody>
          <a:bodyPr wrap="square" rtlCol="0">
            <a:spAutoFit/>
          </a:bodyPr>
          <a:lstStyle/>
          <a:p>
            <a:r>
              <a:rPr lang="en-US" sz="3600" dirty="0"/>
              <a:t>x</a:t>
            </a:r>
          </a:p>
        </p:txBody>
      </p:sp>
      <p:sp>
        <p:nvSpPr>
          <p:cNvPr id="12" name="TextBox 11">
            <a:extLst>
              <a:ext uri="{FF2B5EF4-FFF2-40B4-BE49-F238E27FC236}">
                <a16:creationId xmlns:a16="http://schemas.microsoft.com/office/drawing/2014/main" id="{70D9F017-D0C9-4D06-98B3-169B2DCE8835}"/>
              </a:ext>
            </a:extLst>
          </p:cNvPr>
          <p:cNvSpPr txBox="1"/>
          <p:nvPr/>
        </p:nvSpPr>
        <p:spPr>
          <a:xfrm>
            <a:off x="3615246" y="3552735"/>
            <a:ext cx="2709354" cy="1754326"/>
          </a:xfrm>
          <a:prstGeom prst="rect">
            <a:avLst/>
          </a:prstGeom>
          <a:noFill/>
        </p:spPr>
        <p:txBody>
          <a:bodyPr wrap="square" rtlCol="0">
            <a:spAutoFit/>
          </a:bodyPr>
          <a:lstStyle/>
          <a:p>
            <a:r>
              <a:rPr lang="en-US" sz="3600" u="sng" dirty="0"/>
              <a:t> 1 ft</a:t>
            </a:r>
            <a:r>
              <a:rPr lang="en-US" sz="3600" u="sng" baseline="30000" dirty="0"/>
              <a:t>3</a:t>
            </a:r>
            <a:r>
              <a:rPr lang="en-US" sz="3600" u="sng" dirty="0"/>
              <a:t>/sec</a:t>
            </a:r>
            <a:r>
              <a:rPr lang="en-US" sz="2800" u="sng" dirty="0"/>
              <a:t>_</a:t>
            </a:r>
            <a:br>
              <a:rPr lang="en-US" sz="3600" u="sng" dirty="0"/>
            </a:br>
            <a:r>
              <a:rPr lang="en-US" sz="3600" dirty="0"/>
              <a:t> 449 </a:t>
            </a:r>
            <a:r>
              <a:rPr lang="en-US" sz="3600" dirty="0" err="1"/>
              <a:t>gpm</a:t>
            </a:r>
            <a:br>
              <a:rPr lang="en-US" sz="3600" dirty="0"/>
            </a:br>
            <a:endParaRPr lang="en-US" sz="3600" u="sng" dirty="0"/>
          </a:p>
        </p:txBody>
      </p:sp>
      <p:sp>
        <p:nvSpPr>
          <p:cNvPr id="13" name="TextBox 12">
            <a:extLst>
              <a:ext uri="{FF2B5EF4-FFF2-40B4-BE49-F238E27FC236}">
                <a16:creationId xmlns:a16="http://schemas.microsoft.com/office/drawing/2014/main" id="{388773B4-6D0C-4B79-8CE8-D048FB4A9712}"/>
              </a:ext>
            </a:extLst>
          </p:cNvPr>
          <p:cNvSpPr txBox="1"/>
          <p:nvPr/>
        </p:nvSpPr>
        <p:spPr>
          <a:xfrm>
            <a:off x="762000" y="3581400"/>
            <a:ext cx="2479136" cy="1200329"/>
          </a:xfrm>
          <a:prstGeom prst="rect">
            <a:avLst/>
          </a:prstGeom>
          <a:noFill/>
        </p:spPr>
        <p:txBody>
          <a:bodyPr wrap="square" rtlCol="0">
            <a:spAutoFit/>
          </a:bodyPr>
          <a:lstStyle/>
          <a:p>
            <a:r>
              <a:rPr lang="en-US" sz="3600" u="sng" dirty="0"/>
              <a:t>1,250 </a:t>
            </a:r>
            <a:r>
              <a:rPr lang="en-US" sz="3600" u="sng" dirty="0" err="1"/>
              <a:t>gpm</a:t>
            </a:r>
            <a:br>
              <a:rPr lang="en-US" sz="3600" dirty="0"/>
            </a:br>
            <a:r>
              <a:rPr lang="en-US" sz="3600" dirty="0"/>
              <a:t>       1</a:t>
            </a:r>
            <a:endParaRPr lang="en-US" sz="3600" u="sng" dirty="0"/>
          </a:p>
        </p:txBody>
      </p:sp>
      <p:sp>
        <p:nvSpPr>
          <p:cNvPr id="14" name="TextBox 13">
            <a:extLst>
              <a:ext uri="{FF2B5EF4-FFF2-40B4-BE49-F238E27FC236}">
                <a16:creationId xmlns:a16="http://schemas.microsoft.com/office/drawing/2014/main" id="{A0024369-C468-49F4-A344-564C09F3556B}"/>
              </a:ext>
            </a:extLst>
          </p:cNvPr>
          <p:cNvSpPr txBox="1"/>
          <p:nvPr/>
        </p:nvSpPr>
        <p:spPr>
          <a:xfrm>
            <a:off x="6324600" y="3733799"/>
            <a:ext cx="2971800" cy="646331"/>
          </a:xfrm>
          <a:prstGeom prst="rect">
            <a:avLst/>
          </a:prstGeom>
          <a:noFill/>
        </p:spPr>
        <p:txBody>
          <a:bodyPr wrap="square" rtlCol="0">
            <a:spAutoFit/>
          </a:bodyPr>
          <a:lstStyle/>
          <a:p>
            <a:r>
              <a:rPr lang="en-US" sz="3600" dirty="0"/>
              <a:t>2.78 ft</a:t>
            </a:r>
            <a:r>
              <a:rPr lang="en-US" sz="3600" baseline="30000" dirty="0"/>
              <a:t>3</a:t>
            </a:r>
            <a:r>
              <a:rPr lang="en-US" sz="3600" dirty="0"/>
              <a:t>/sec</a:t>
            </a:r>
            <a:endParaRPr lang="en-US" sz="3600" baseline="30000" dirty="0"/>
          </a:p>
        </p:txBody>
      </p:sp>
      <p:sp>
        <p:nvSpPr>
          <p:cNvPr id="16" name="TextBox 15">
            <a:extLst>
              <a:ext uri="{FF2B5EF4-FFF2-40B4-BE49-F238E27FC236}">
                <a16:creationId xmlns:a16="http://schemas.microsoft.com/office/drawing/2014/main" id="{49132294-90F6-4AAB-97C5-A0F9E2FC6272}"/>
              </a:ext>
            </a:extLst>
          </p:cNvPr>
          <p:cNvSpPr txBox="1"/>
          <p:nvPr/>
        </p:nvSpPr>
        <p:spPr>
          <a:xfrm>
            <a:off x="5935291" y="3745149"/>
            <a:ext cx="381000" cy="646331"/>
          </a:xfrm>
          <a:prstGeom prst="rect">
            <a:avLst/>
          </a:prstGeom>
          <a:noFill/>
        </p:spPr>
        <p:txBody>
          <a:bodyPr wrap="square" rtlCol="0">
            <a:spAutoFit/>
          </a:bodyPr>
          <a:lstStyle/>
          <a:p>
            <a:r>
              <a:rPr lang="en-US" sz="3600" dirty="0"/>
              <a:t>=</a:t>
            </a:r>
          </a:p>
        </p:txBody>
      </p:sp>
      <p:cxnSp>
        <p:nvCxnSpPr>
          <p:cNvPr id="18" name="Straight Connector 17">
            <a:extLst>
              <a:ext uri="{FF2B5EF4-FFF2-40B4-BE49-F238E27FC236}">
                <a16:creationId xmlns:a16="http://schemas.microsoft.com/office/drawing/2014/main" id="{8960D1BF-4E48-47E6-AE3B-ECCFE9A14845}"/>
              </a:ext>
            </a:extLst>
          </p:cNvPr>
          <p:cNvCxnSpPr>
            <a:cxnSpLocks/>
          </p:cNvCxnSpPr>
          <p:nvPr/>
        </p:nvCxnSpPr>
        <p:spPr>
          <a:xfrm flipH="1">
            <a:off x="4674648" y="4337977"/>
            <a:ext cx="1062544" cy="237218"/>
          </a:xfrm>
          <a:prstGeom prst="line">
            <a:avLst/>
          </a:prstGeom>
        </p:spPr>
        <p:style>
          <a:lnRef idx="2">
            <a:schemeClr val="dk1"/>
          </a:lnRef>
          <a:fillRef idx="0">
            <a:schemeClr val="dk1"/>
          </a:fillRef>
          <a:effectRef idx="1">
            <a:schemeClr val="dk1"/>
          </a:effectRef>
          <a:fontRef idx="minor">
            <a:schemeClr val="tx1"/>
          </a:fontRef>
        </p:style>
      </p:cxnSp>
      <p:cxnSp>
        <p:nvCxnSpPr>
          <p:cNvPr id="20" name="Straight Connector 19">
            <a:extLst>
              <a:ext uri="{FF2B5EF4-FFF2-40B4-BE49-F238E27FC236}">
                <a16:creationId xmlns:a16="http://schemas.microsoft.com/office/drawing/2014/main" id="{FF33442C-BD4B-412F-85AD-BE219BE64C10}"/>
              </a:ext>
            </a:extLst>
          </p:cNvPr>
          <p:cNvCxnSpPr>
            <a:cxnSpLocks/>
          </p:cNvCxnSpPr>
          <p:nvPr/>
        </p:nvCxnSpPr>
        <p:spPr>
          <a:xfrm flipH="1">
            <a:off x="2029130" y="3777050"/>
            <a:ext cx="993234" cy="291264"/>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440567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6" grpId="0"/>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idx="4294967295"/>
          </p:nvPr>
        </p:nvSpPr>
        <p:spPr>
          <a:xfrm>
            <a:off x="1352409" y="304800"/>
            <a:ext cx="8299450" cy="579438"/>
          </a:xfrm>
          <a:prstGeom prst="rect">
            <a:avLst/>
          </a:prstGeom>
        </p:spPr>
        <p:txBody>
          <a:bodyPr/>
          <a:lstStyle/>
          <a:p>
            <a:pPr algn="l"/>
            <a:r>
              <a:rPr lang="en-US" dirty="0"/>
              <a:t>Number 39 Calculation</a:t>
            </a:r>
            <a:br>
              <a:rPr lang="en-US" dirty="0"/>
            </a:br>
            <a:r>
              <a:rPr lang="en-US" dirty="0"/>
              <a:t> </a:t>
            </a:r>
            <a:r>
              <a:rPr lang="it-IT" sz="3600" dirty="0"/>
              <a:t>HLR = [(Q)/(A)] x 12 in/ft. = </a:t>
            </a:r>
            <a:br>
              <a:rPr lang="it-IT" sz="3600" dirty="0"/>
            </a:br>
            <a:r>
              <a:rPr lang="it-IT" sz="3600" dirty="0"/>
              <a:t> inches/day</a:t>
            </a:r>
            <a:br>
              <a:rPr lang="it-IT" dirty="0"/>
            </a:br>
            <a:endParaRPr lang="en-US" dirty="0"/>
          </a:p>
        </p:txBody>
      </p:sp>
      <p:sp>
        <p:nvSpPr>
          <p:cNvPr id="16" name="TextBox 15">
            <a:extLst>
              <a:ext uri="{FF2B5EF4-FFF2-40B4-BE49-F238E27FC236}">
                <a16:creationId xmlns:a16="http://schemas.microsoft.com/office/drawing/2014/main" id="{49132294-90F6-4AAB-97C5-A0F9E2FC6272}"/>
              </a:ext>
            </a:extLst>
          </p:cNvPr>
          <p:cNvSpPr txBox="1"/>
          <p:nvPr/>
        </p:nvSpPr>
        <p:spPr>
          <a:xfrm>
            <a:off x="5840094" y="4011910"/>
            <a:ext cx="381000" cy="646331"/>
          </a:xfrm>
          <a:prstGeom prst="rect">
            <a:avLst/>
          </a:prstGeom>
          <a:noFill/>
        </p:spPr>
        <p:txBody>
          <a:bodyPr wrap="square" rtlCol="0">
            <a:spAutoFit/>
          </a:bodyPr>
          <a:lstStyle/>
          <a:p>
            <a:r>
              <a:rPr lang="en-US" sz="3600" dirty="0"/>
              <a:t>=</a:t>
            </a:r>
          </a:p>
        </p:txBody>
      </p:sp>
      <p:sp>
        <p:nvSpPr>
          <p:cNvPr id="15" name="TextBox 14">
            <a:extLst>
              <a:ext uri="{FF2B5EF4-FFF2-40B4-BE49-F238E27FC236}">
                <a16:creationId xmlns:a16="http://schemas.microsoft.com/office/drawing/2014/main" id="{B675F664-AB29-4342-AEE9-21DE01481A58}"/>
              </a:ext>
            </a:extLst>
          </p:cNvPr>
          <p:cNvSpPr txBox="1"/>
          <p:nvPr/>
        </p:nvSpPr>
        <p:spPr>
          <a:xfrm>
            <a:off x="2599965" y="3973086"/>
            <a:ext cx="381000" cy="646331"/>
          </a:xfrm>
          <a:prstGeom prst="rect">
            <a:avLst/>
          </a:prstGeom>
          <a:noFill/>
        </p:spPr>
        <p:txBody>
          <a:bodyPr wrap="square" rtlCol="0">
            <a:spAutoFit/>
          </a:bodyPr>
          <a:lstStyle/>
          <a:p>
            <a:r>
              <a:rPr lang="en-US" sz="3600" dirty="0"/>
              <a:t>x</a:t>
            </a:r>
          </a:p>
        </p:txBody>
      </p:sp>
      <p:sp>
        <p:nvSpPr>
          <p:cNvPr id="22" name="TextBox 21">
            <a:extLst>
              <a:ext uri="{FF2B5EF4-FFF2-40B4-BE49-F238E27FC236}">
                <a16:creationId xmlns:a16="http://schemas.microsoft.com/office/drawing/2014/main" id="{A2732563-A81F-4462-ABFF-4832E77CFAE8}"/>
              </a:ext>
            </a:extLst>
          </p:cNvPr>
          <p:cNvSpPr txBox="1"/>
          <p:nvPr/>
        </p:nvSpPr>
        <p:spPr>
          <a:xfrm>
            <a:off x="914400" y="5714999"/>
            <a:ext cx="381000" cy="646331"/>
          </a:xfrm>
          <a:prstGeom prst="rect">
            <a:avLst/>
          </a:prstGeom>
          <a:noFill/>
        </p:spPr>
        <p:txBody>
          <a:bodyPr wrap="square" rtlCol="0">
            <a:spAutoFit/>
          </a:bodyPr>
          <a:lstStyle/>
          <a:p>
            <a:r>
              <a:rPr lang="en-US" sz="3600" dirty="0"/>
              <a:t>=</a:t>
            </a:r>
          </a:p>
        </p:txBody>
      </p:sp>
      <p:sp>
        <p:nvSpPr>
          <p:cNvPr id="23" name="TextBox 22">
            <a:extLst>
              <a:ext uri="{FF2B5EF4-FFF2-40B4-BE49-F238E27FC236}">
                <a16:creationId xmlns:a16="http://schemas.microsoft.com/office/drawing/2014/main" id="{2DB0C736-089A-47C9-B768-842BC3838108}"/>
              </a:ext>
            </a:extLst>
          </p:cNvPr>
          <p:cNvSpPr txBox="1"/>
          <p:nvPr/>
        </p:nvSpPr>
        <p:spPr>
          <a:xfrm>
            <a:off x="1342315" y="5715000"/>
            <a:ext cx="3182770" cy="646331"/>
          </a:xfrm>
          <a:prstGeom prst="rect">
            <a:avLst/>
          </a:prstGeom>
          <a:noFill/>
        </p:spPr>
        <p:txBody>
          <a:bodyPr wrap="square" rtlCol="0">
            <a:spAutoFit/>
          </a:bodyPr>
          <a:lstStyle/>
          <a:p>
            <a:r>
              <a:rPr lang="en-US" sz="3600" dirty="0"/>
              <a:t>1.9 in/day</a:t>
            </a:r>
            <a:endParaRPr lang="en-US" sz="3600" baseline="30000" dirty="0"/>
          </a:p>
        </p:txBody>
      </p:sp>
      <p:sp>
        <p:nvSpPr>
          <p:cNvPr id="17" name="TextBox 16">
            <a:extLst>
              <a:ext uri="{FF2B5EF4-FFF2-40B4-BE49-F238E27FC236}">
                <a16:creationId xmlns:a16="http://schemas.microsoft.com/office/drawing/2014/main" id="{85324B20-C921-4068-8BB3-B8804CF6B871}"/>
              </a:ext>
            </a:extLst>
          </p:cNvPr>
          <p:cNvSpPr txBox="1"/>
          <p:nvPr/>
        </p:nvSpPr>
        <p:spPr>
          <a:xfrm>
            <a:off x="596317" y="3785570"/>
            <a:ext cx="2074321" cy="1200329"/>
          </a:xfrm>
          <a:prstGeom prst="rect">
            <a:avLst/>
          </a:prstGeom>
          <a:noFill/>
        </p:spPr>
        <p:txBody>
          <a:bodyPr wrap="square" rtlCol="0">
            <a:spAutoFit/>
          </a:bodyPr>
          <a:lstStyle/>
          <a:p>
            <a:r>
              <a:rPr lang="en-US" sz="3600" u="sng" dirty="0"/>
              <a:t>0.8 MGD</a:t>
            </a:r>
            <a:br>
              <a:rPr lang="en-US" sz="3600" baseline="30000" dirty="0"/>
            </a:br>
            <a:r>
              <a:rPr lang="en-US" sz="3600" baseline="30000" dirty="0"/>
              <a:t>          </a:t>
            </a:r>
            <a:r>
              <a:rPr lang="en-US" sz="3600" dirty="0"/>
              <a:t>1</a:t>
            </a:r>
            <a:endParaRPr lang="en-US" sz="3600" u="sng" baseline="30000" dirty="0"/>
          </a:p>
        </p:txBody>
      </p:sp>
      <p:sp>
        <p:nvSpPr>
          <p:cNvPr id="18" name="TextBox 17">
            <a:extLst>
              <a:ext uri="{FF2B5EF4-FFF2-40B4-BE49-F238E27FC236}">
                <a16:creationId xmlns:a16="http://schemas.microsoft.com/office/drawing/2014/main" id="{41DB45D6-9770-4DD4-80C9-D7ED6FFFDA3B}"/>
              </a:ext>
            </a:extLst>
          </p:cNvPr>
          <p:cNvSpPr txBox="1"/>
          <p:nvPr/>
        </p:nvSpPr>
        <p:spPr>
          <a:xfrm>
            <a:off x="2980616" y="3788957"/>
            <a:ext cx="2972045" cy="1200329"/>
          </a:xfrm>
          <a:prstGeom prst="rect">
            <a:avLst/>
          </a:prstGeom>
          <a:noFill/>
        </p:spPr>
        <p:txBody>
          <a:bodyPr wrap="square" rtlCol="0">
            <a:spAutoFit/>
          </a:bodyPr>
          <a:lstStyle/>
          <a:p>
            <a:r>
              <a:rPr lang="en-US" sz="3600" u="sng" dirty="0"/>
              <a:t>3.07 ac-ft/day</a:t>
            </a:r>
            <a:br>
              <a:rPr lang="en-US" sz="3600" baseline="30000" dirty="0"/>
            </a:br>
            <a:r>
              <a:rPr lang="en-US" sz="3600" baseline="30000" dirty="0"/>
              <a:t>       </a:t>
            </a:r>
            <a:r>
              <a:rPr lang="en-US" sz="3600" dirty="0"/>
              <a:t>1 MGD</a:t>
            </a:r>
            <a:endParaRPr lang="en-US" sz="3600" baseline="30000" dirty="0"/>
          </a:p>
        </p:txBody>
      </p:sp>
      <p:sp>
        <p:nvSpPr>
          <p:cNvPr id="20" name="TextBox 19">
            <a:extLst>
              <a:ext uri="{FF2B5EF4-FFF2-40B4-BE49-F238E27FC236}">
                <a16:creationId xmlns:a16="http://schemas.microsoft.com/office/drawing/2014/main" id="{79101FCA-613F-419E-BAFC-7F425C1FAC82}"/>
              </a:ext>
            </a:extLst>
          </p:cNvPr>
          <p:cNvSpPr txBox="1"/>
          <p:nvPr/>
        </p:nvSpPr>
        <p:spPr>
          <a:xfrm>
            <a:off x="6163385" y="4020630"/>
            <a:ext cx="3182770" cy="646331"/>
          </a:xfrm>
          <a:prstGeom prst="rect">
            <a:avLst/>
          </a:prstGeom>
          <a:noFill/>
        </p:spPr>
        <p:txBody>
          <a:bodyPr wrap="square" rtlCol="0">
            <a:spAutoFit/>
          </a:bodyPr>
          <a:lstStyle/>
          <a:p>
            <a:r>
              <a:rPr lang="en-US" sz="3600" dirty="0"/>
              <a:t>2.5 ac-ft/day</a:t>
            </a:r>
            <a:endParaRPr lang="en-US" sz="3600" baseline="30000" dirty="0"/>
          </a:p>
        </p:txBody>
      </p:sp>
      <p:sp>
        <p:nvSpPr>
          <p:cNvPr id="21" name="TextBox 20">
            <a:extLst>
              <a:ext uri="{FF2B5EF4-FFF2-40B4-BE49-F238E27FC236}">
                <a16:creationId xmlns:a16="http://schemas.microsoft.com/office/drawing/2014/main" id="{DCBF22A7-8990-4B52-BFD1-E060C9E3495E}"/>
              </a:ext>
            </a:extLst>
          </p:cNvPr>
          <p:cNvSpPr txBox="1"/>
          <p:nvPr/>
        </p:nvSpPr>
        <p:spPr>
          <a:xfrm>
            <a:off x="818423" y="4985900"/>
            <a:ext cx="3329136" cy="646331"/>
          </a:xfrm>
          <a:prstGeom prst="rect">
            <a:avLst/>
          </a:prstGeom>
          <a:noFill/>
        </p:spPr>
        <p:txBody>
          <a:bodyPr wrap="square" rtlCol="0">
            <a:spAutoFit/>
          </a:bodyPr>
          <a:lstStyle/>
          <a:p>
            <a:r>
              <a:rPr lang="en-US" sz="3600" dirty="0"/>
              <a:t>[(2.5 ac-ft/day)</a:t>
            </a:r>
            <a:endParaRPr lang="en-US" sz="3600" baseline="30000" dirty="0"/>
          </a:p>
        </p:txBody>
      </p:sp>
      <p:sp>
        <p:nvSpPr>
          <p:cNvPr id="24" name="TextBox 23">
            <a:extLst>
              <a:ext uri="{FF2B5EF4-FFF2-40B4-BE49-F238E27FC236}">
                <a16:creationId xmlns:a16="http://schemas.microsoft.com/office/drawing/2014/main" id="{8F90775C-1DB6-4951-A39E-B83A0E6F9D11}"/>
              </a:ext>
            </a:extLst>
          </p:cNvPr>
          <p:cNvSpPr txBox="1"/>
          <p:nvPr/>
        </p:nvSpPr>
        <p:spPr>
          <a:xfrm>
            <a:off x="3821718" y="4976911"/>
            <a:ext cx="381000" cy="646331"/>
          </a:xfrm>
          <a:prstGeom prst="rect">
            <a:avLst/>
          </a:prstGeom>
          <a:noFill/>
        </p:spPr>
        <p:txBody>
          <a:bodyPr wrap="square" rtlCol="0">
            <a:spAutoFit/>
          </a:bodyPr>
          <a:lstStyle/>
          <a:p>
            <a:r>
              <a:rPr lang="en-US" sz="3600" dirty="0"/>
              <a:t>/</a:t>
            </a:r>
          </a:p>
        </p:txBody>
      </p:sp>
      <p:sp>
        <p:nvSpPr>
          <p:cNvPr id="28" name="TextBox 27">
            <a:extLst>
              <a:ext uri="{FF2B5EF4-FFF2-40B4-BE49-F238E27FC236}">
                <a16:creationId xmlns:a16="http://schemas.microsoft.com/office/drawing/2014/main" id="{3D85055E-9997-4D22-A257-5EB2EEE46181}"/>
              </a:ext>
            </a:extLst>
          </p:cNvPr>
          <p:cNvSpPr txBox="1"/>
          <p:nvPr/>
        </p:nvSpPr>
        <p:spPr>
          <a:xfrm>
            <a:off x="4022817" y="4985901"/>
            <a:ext cx="2434706" cy="646331"/>
          </a:xfrm>
          <a:prstGeom prst="rect">
            <a:avLst/>
          </a:prstGeom>
          <a:noFill/>
        </p:spPr>
        <p:txBody>
          <a:bodyPr wrap="square" rtlCol="0">
            <a:spAutoFit/>
          </a:bodyPr>
          <a:lstStyle/>
          <a:p>
            <a:r>
              <a:rPr lang="en-US" sz="3600" dirty="0"/>
              <a:t>(16 acres)]</a:t>
            </a:r>
            <a:endParaRPr lang="en-US" sz="3600" baseline="30000" dirty="0"/>
          </a:p>
        </p:txBody>
      </p:sp>
      <p:sp>
        <p:nvSpPr>
          <p:cNvPr id="31" name="TextBox 30">
            <a:extLst>
              <a:ext uri="{FF2B5EF4-FFF2-40B4-BE49-F238E27FC236}">
                <a16:creationId xmlns:a16="http://schemas.microsoft.com/office/drawing/2014/main" id="{F08C3BFF-FC1C-4475-9DEE-02E6F5CBAA59}"/>
              </a:ext>
            </a:extLst>
          </p:cNvPr>
          <p:cNvSpPr txBox="1"/>
          <p:nvPr/>
        </p:nvSpPr>
        <p:spPr>
          <a:xfrm>
            <a:off x="6353885" y="4976912"/>
            <a:ext cx="381000" cy="646331"/>
          </a:xfrm>
          <a:prstGeom prst="rect">
            <a:avLst/>
          </a:prstGeom>
          <a:noFill/>
        </p:spPr>
        <p:txBody>
          <a:bodyPr wrap="square" rtlCol="0">
            <a:spAutoFit/>
          </a:bodyPr>
          <a:lstStyle/>
          <a:p>
            <a:r>
              <a:rPr lang="en-US" sz="3600" dirty="0"/>
              <a:t>x</a:t>
            </a:r>
          </a:p>
        </p:txBody>
      </p:sp>
      <p:sp>
        <p:nvSpPr>
          <p:cNvPr id="32" name="TextBox 31">
            <a:extLst>
              <a:ext uri="{FF2B5EF4-FFF2-40B4-BE49-F238E27FC236}">
                <a16:creationId xmlns:a16="http://schemas.microsoft.com/office/drawing/2014/main" id="{91171ECF-5878-44ED-B97C-09DCE41DAF4C}"/>
              </a:ext>
            </a:extLst>
          </p:cNvPr>
          <p:cNvSpPr txBox="1"/>
          <p:nvPr/>
        </p:nvSpPr>
        <p:spPr>
          <a:xfrm>
            <a:off x="6705600" y="4985903"/>
            <a:ext cx="1689160" cy="646331"/>
          </a:xfrm>
          <a:prstGeom prst="rect">
            <a:avLst/>
          </a:prstGeom>
          <a:noFill/>
        </p:spPr>
        <p:txBody>
          <a:bodyPr wrap="square" rtlCol="0">
            <a:spAutoFit/>
          </a:bodyPr>
          <a:lstStyle/>
          <a:p>
            <a:r>
              <a:rPr lang="en-US" sz="3600" dirty="0"/>
              <a:t>12 in/ft.</a:t>
            </a:r>
            <a:endParaRPr lang="en-US" sz="3600" baseline="30000" dirty="0"/>
          </a:p>
        </p:txBody>
      </p:sp>
      <p:cxnSp>
        <p:nvCxnSpPr>
          <p:cNvPr id="19" name="Straight Connector 18">
            <a:extLst>
              <a:ext uri="{FF2B5EF4-FFF2-40B4-BE49-F238E27FC236}">
                <a16:creationId xmlns:a16="http://schemas.microsoft.com/office/drawing/2014/main" id="{660B8613-BDC2-4BD4-A28F-BCF56B31B9A4}"/>
              </a:ext>
            </a:extLst>
          </p:cNvPr>
          <p:cNvCxnSpPr/>
          <p:nvPr/>
        </p:nvCxnSpPr>
        <p:spPr>
          <a:xfrm flipV="1">
            <a:off x="1391492" y="3973086"/>
            <a:ext cx="1143000" cy="258826"/>
          </a:xfrm>
          <a:prstGeom prst="line">
            <a:avLst/>
          </a:prstGeom>
        </p:spPr>
        <p:style>
          <a:lnRef idx="2">
            <a:schemeClr val="dk1"/>
          </a:lnRef>
          <a:fillRef idx="0">
            <a:schemeClr val="dk1"/>
          </a:fillRef>
          <a:effectRef idx="1">
            <a:schemeClr val="dk1"/>
          </a:effectRef>
          <a:fontRef idx="minor">
            <a:schemeClr val="tx1"/>
          </a:fontRef>
        </p:style>
      </p:cxnSp>
      <p:cxnSp>
        <p:nvCxnSpPr>
          <p:cNvPr id="25" name="Straight Connector 24">
            <a:extLst>
              <a:ext uri="{FF2B5EF4-FFF2-40B4-BE49-F238E27FC236}">
                <a16:creationId xmlns:a16="http://schemas.microsoft.com/office/drawing/2014/main" id="{066E64D4-E0B1-4810-BC96-411B2CFDC8A8}"/>
              </a:ext>
            </a:extLst>
          </p:cNvPr>
          <p:cNvCxnSpPr/>
          <p:nvPr/>
        </p:nvCxnSpPr>
        <p:spPr>
          <a:xfrm flipV="1">
            <a:off x="4014350" y="4563244"/>
            <a:ext cx="1143000" cy="258826"/>
          </a:xfrm>
          <a:prstGeom prst="line">
            <a:avLst/>
          </a:prstGeom>
        </p:spPr>
        <p:style>
          <a:lnRef idx="2">
            <a:schemeClr val="dk1"/>
          </a:lnRef>
          <a:fillRef idx="0">
            <a:schemeClr val="dk1"/>
          </a:fillRef>
          <a:effectRef idx="1">
            <a:schemeClr val="dk1"/>
          </a:effectRef>
          <a:fontRef idx="minor">
            <a:schemeClr val="tx1"/>
          </a:fontRef>
        </p:style>
      </p:cxnSp>
      <p:cxnSp>
        <p:nvCxnSpPr>
          <p:cNvPr id="26" name="Straight Connector 25">
            <a:extLst>
              <a:ext uri="{FF2B5EF4-FFF2-40B4-BE49-F238E27FC236}">
                <a16:creationId xmlns:a16="http://schemas.microsoft.com/office/drawing/2014/main" id="{9632B69C-3729-4864-8FC2-021024ACFEF0}"/>
              </a:ext>
            </a:extLst>
          </p:cNvPr>
          <p:cNvCxnSpPr>
            <a:cxnSpLocks/>
          </p:cNvCxnSpPr>
          <p:nvPr/>
        </p:nvCxnSpPr>
        <p:spPr>
          <a:xfrm flipV="1">
            <a:off x="1921477" y="5163463"/>
            <a:ext cx="629948" cy="322375"/>
          </a:xfrm>
          <a:prstGeom prst="line">
            <a:avLst/>
          </a:prstGeom>
        </p:spPr>
        <p:style>
          <a:lnRef idx="2">
            <a:schemeClr val="dk1"/>
          </a:lnRef>
          <a:fillRef idx="0">
            <a:schemeClr val="dk1"/>
          </a:fillRef>
          <a:effectRef idx="1">
            <a:schemeClr val="dk1"/>
          </a:effectRef>
          <a:fontRef idx="minor">
            <a:schemeClr val="tx1"/>
          </a:fontRef>
        </p:style>
      </p:cxnSp>
      <p:cxnSp>
        <p:nvCxnSpPr>
          <p:cNvPr id="27" name="Straight Connector 26">
            <a:extLst>
              <a:ext uri="{FF2B5EF4-FFF2-40B4-BE49-F238E27FC236}">
                <a16:creationId xmlns:a16="http://schemas.microsoft.com/office/drawing/2014/main" id="{9CB9A5EE-215F-4592-A7CC-801701F80C92}"/>
              </a:ext>
            </a:extLst>
          </p:cNvPr>
          <p:cNvCxnSpPr>
            <a:cxnSpLocks/>
          </p:cNvCxnSpPr>
          <p:nvPr/>
        </p:nvCxnSpPr>
        <p:spPr>
          <a:xfrm flipV="1">
            <a:off x="4935433" y="5224212"/>
            <a:ext cx="1095161" cy="200742"/>
          </a:xfrm>
          <a:prstGeom prst="line">
            <a:avLst/>
          </a:prstGeom>
        </p:spPr>
        <p:style>
          <a:lnRef idx="2">
            <a:schemeClr val="dk1"/>
          </a:lnRef>
          <a:fillRef idx="0">
            <a:schemeClr val="dk1"/>
          </a:fillRef>
          <a:effectRef idx="1">
            <a:schemeClr val="dk1"/>
          </a:effectRef>
          <a:fontRef idx="minor">
            <a:schemeClr val="tx1"/>
          </a:fontRef>
        </p:style>
      </p:cxnSp>
      <p:cxnSp>
        <p:nvCxnSpPr>
          <p:cNvPr id="29" name="Straight Connector 28">
            <a:extLst>
              <a:ext uri="{FF2B5EF4-FFF2-40B4-BE49-F238E27FC236}">
                <a16:creationId xmlns:a16="http://schemas.microsoft.com/office/drawing/2014/main" id="{A7CB089B-4FDD-4FDE-A4AA-952DBACA6A2B}"/>
              </a:ext>
            </a:extLst>
          </p:cNvPr>
          <p:cNvCxnSpPr>
            <a:cxnSpLocks/>
          </p:cNvCxnSpPr>
          <p:nvPr/>
        </p:nvCxnSpPr>
        <p:spPr>
          <a:xfrm flipV="1">
            <a:off x="2534492" y="5178978"/>
            <a:ext cx="385162" cy="291209"/>
          </a:xfrm>
          <a:prstGeom prst="line">
            <a:avLst/>
          </a:prstGeom>
        </p:spPr>
        <p:style>
          <a:lnRef idx="2">
            <a:schemeClr val="dk1"/>
          </a:lnRef>
          <a:fillRef idx="0">
            <a:schemeClr val="dk1"/>
          </a:fillRef>
          <a:effectRef idx="1">
            <a:schemeClr val="dk1"/>
          </a:effectRef>
          <a:fontRef idx="minor">
            <a:schemeClr val="tx1"/>
          </a:fontRef>
        </p:style>
      </p:cxnSp>
      <p:cxnSp>
        <p:nvCxnSpPr>
          <p:cNvPr id="30" name="Straight Connector 29">
            <a:extLst>
              <a:ext uri="{FF2B5EF4-FFF2-40B4-BE49-F238E27FC236}">
                <a16:creationId xmlns:a16="http://schemas.microsoft.com/office/drawing/2014/main" id="{E82B129D-F25A-4371-9E2B-8223B66BECBB}"/>
              </a:ext>
            </a:extLst>
          </p:cNvPr>
          <p:cNvCxnSpPr>
            <a:cxnSpLocks/>
          </p:cNvCxnSpPr>
          <p:nvPr/>
        </p:nvCxnSpPr>
        <p:spPr>
          <a:xfrm flipV="1">
            <a:off x="7848600" y="5163463"/>
            <a:ext cx="385162" cy="291209"/>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140586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6"/>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7"/>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29"/>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30"/>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22"/>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5" grpId="0"/>
      <p:bldP spid="22" grpId="0"/>
      <p:bldP spid="23" grpId="0"/>
      <p:bldP spid="17" grpId="0"/>
      <p:bldP spid="18" grpId="0"/>
      <p:bldP spid="20" grpId="0"/>
      <p:bldP spid="21" grpId="0"/>
      <p:bldP spid="24" grpId="0"/>
      <p:bldP spid="28" grpId="0"/>
      <p:bldP spid="31" grpId="0"/>
      <p:bldP spid="32" grpId="0"/>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295400" y="457200"/>
            <a:ext cx="8458200" cy="1752600"/>
          </a:xfrm>
        </p:spPr>
        <p:txBody>
          <a:bodyPr/>
          <a:lstStyle/>
          <a:p>
            <a:pPr algn="l"/>
            <a:r>
              <a:rPr lang="en-US" sz="3600" dirty="0"/>
              <a:t>40.	Determine the weir overflow rate  for a clarifier that has a diameter of      62 feet and is receiving a flow of 1.9 MGD. </a:t>
            </a:r>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1066800" y="2743200"/>
            <a:ext cx="8222710" cy="5105400"/>
          </a:xfrm>
        </p:spPr>
        <p:txBody>
          <a:bodyPr/>
          <a:lstStyle/>
          <a:p>
            <a:r>
              <a:rPr lang="en-US" dirty="0"/>
              <a:t>Find the correct formula (Page 5)</a:t>
            </a:r>
          </a:p>
          <a:p>
            <a:r>
              <a:rPr lang="en-US" dirty="0"/>
              <a:t>Overflow rate = (Q)/(L)</a:t>
            </a:r>
          </a:p>
          <a:p>
            <a:r>
              <a:rPr lang="en-US" dirty="0"/>
              <a:t>Circumference = (</a:t>
            </a:r>
            <a:r>
              <a:rPr lang="el-GR" dirty="0"/>
              <a:t>π) </a:t>
            </a:r>
            <a:r>
              <a:rPr lang="en-US" dirty="0"/>
              <a:t>x (D)</a:t>
            </a:r>
          </a:p>
        </p:txBody>
      </p:sp>
    </p:spTree>
    <p:extLst>
      <p:ext uri="{BB962C8B-B14F-4D97-AF65-F5344CB8AC3E}">
        <p14:creationId xmlns:p14="http://schemas.microsoft.com/office/powerpoint/2010/main" val="2571726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idx="4294967295"/>
          </p:nvPr>
        </p:nvSpPr>
        <p:spPr>
          <a:xfrm>
            <a:off x="1524000" y="664766"/>
            <a:ext cx="8299450" cy="579438"/>
          </a:xfrm>
          <a:prstGeom prst="rect">
            <a:avLst/>
          </a:prstGeom>
        </p:spPr>
        <p:txBody>
          <a:bodyPr/>
          <a:lstStyle/>
          <a:p>
            <a:pPr algn="l"/>
            <a:r>
              <a:rPr lang="en-US" dirty="0"/>
              <a:t>Number 40 Calculation</a:t>
            </a:r>
            <a:br>
              <a:rPr lang="en-US" dirty="0"/>
            </a:br>
            <a:r>
              <a:rPr lang="en-US" dirty="0"/>
              <a:t> </a:t>
            </a:r>
          </a:p>
        </p:txBody>
      </p:sp>
      <p:sp>
        <p:nvSpPr>
          <p:cNvPr id="13" name="TextBox 12">
            <a:extLst>
              <a:ext uri="{FF2B5EF4-FFF2-40B4-BE49-F238E27FC236}">
                <a16:creationId xmlns:a16="http://schemas.microsoft.com/office/drawing/2014/main" id="{388773B4-6D0C-4B79-8CE8-D048FB4A9712}"/>
              </a:ext>
            </a:extLst>
          </p:cNvPr>
          <p:cNvSpPr txBox="1"/>
          <p:nvPr/>
        </p:nvSpPr>
        <p:spPr>
          <a:xfrm>
            <a:off x="1295400" y="3057197"/>
            <a:ext cx="775860" cy="646331"/>
          </a:xfrm>
          <a:prstGeom prst="rect">
            <a:avLst/>
          </a:prstGeom>
          <a:noFill/>
        </p:spPr>
        <p:txBody>
          <a:bodyPr wrap="square" rtlCol="0">
            <a:spAutoFit/>
          </a:bodyPr>
          <a:lstStyle/>
          <a:p>
            <a:r>
              <a:rPr lang="el-GR" sz="3600" dirty="0"/>
              <a:t>π</a:t>
            </a:r>
            <a:endParaRPr lang="en-US" sz="3600" dirty="0"/>
          </a:p>
        </p:txBody>
      </p:sp>
      <p:sp>
        <p:nvSpPr>
          <p:cNvPr id="14" name="TextBox 13">
            <a:extLst>
              <a:ext uri="{FF2B5EF4-FFF2-40B4-BE49-F238E27FC236}">
                <a16:creationId xmlns:a16="http://schemas.microsoft.com/office/drawing/2014/main" id="{A0024369-C468-49F4-A344-564C09F3556B}"/>
              </a:ext>
            </a:extLst>
          </p:cNvPr>
          <p:cNvSpPr txBox="1"/>
          <p:nvPr/>
        </p:nvSpPr>
        <p:spPr>
          <a:xfrm>
            <a:off x="4082257" y="3012352"/>
            <a:ext cx="1494699" cy="646331"/>
          </a:xfrm>
          <a:prstGeom prst="rect">
            <a:avLst/>
          </a:prstGeom>
          <a:noFill/>
        </p:spPr>
        <p:txBody>
          <a:bodyPr wrap="square" rtlCol="0">
            <a:spAutoFit/>
          </a:bodyPr>
          <a:lstStyle/>
          <a:p>
            <a:r>
              <a:rPr lang="en-US" sz="3600" dirty="0"/>
              <a:t>195 ft</a:t>
            </a:r>
            <a:endParaRPr lang="en-US" sz="3600" baseline="30000" dirty="0"/>
          </a:p>
        </p:txBody>
      </p:sp>
      <p:sp>
        <p:nvSpPr>
          <p:cNvPr id="16" name="TextBox 15">
            <a:extLst>
              <a:ext uri="{FF2B5EF4-FFF2-40B4-BE49-F238E27FC236}">
                <a16:creationId xmlns:a16="http://schemas.microsoft.com/office/drawing/2014/main" id="{49132294-90F6-4AAB-97C5-A0F9E2FC6272}"/>
              </a:ext>
            </a:extLst>
          </p:cNvPr>
          <p:cNvSpPr txBox="1"/>
          <p:nvPr/>
        </p:nvSpPr>
        <p:spPr>
          <a:xfrm>
            <a:off x="3609054" y="3002647"/>
            <a:ext cx="381000" cy="646331"/>
          </a:xfrm>
          <a:prstGeom prst="rect">
            <a:avLst/>
          </a:prstGeom>
          <a:noFill/>
        </p:spPr>
        <p:txBody>
          <a:bodyPr wrap="square" rtlCol="0">
            <a:spAutoFit/>
          </a:bodyPr>
          <a:lstStyle/>
          <a:p>
            <a:r>
              <a:rPr lang="en-US" sz="3600" dirty="0"/>
              <a:t>=</a:t>
            </a:r>
          </a:p>
        </p:txBody>
      </p:sp>
      <p:sp>
        <p:nvSpPr>
          <p:cNvPr id="15" name="TextBox 14">
            <a:extLst>
              <a:ext uri="{FF2B5EF4-FFF2-40B4-BE49-F238E27FC236}">
                <a16:creationId xmlns:a16="http://schemas.microsoft.com/office/drawing/2014/main" id="{B675F664-AB29-4342-AEE9-21DE01481A58}"/>
              </a:ext>
            </a:extLst>
          </p:cNvPr>
          <p:cNvSpPr txBox="1"/>
          <p:nvPr/>
        </p:nvSpPr>
        <p:spPr>
          <a:xfrm>
            <a:off x="1929240" y="3057511"/>
            <a:ext cx="381000" cy="646331"/>
          </a:xfrm>
          <a:prstGeom prst="rect">
            <a:avLst/>
          </a:prstGeom>
          <a:noFill/>
        </p:spPr>
        <p:txBody>
          <a:bodyPr wrap="square" rtlCol="0">
            <a:spAutoFit/>
          </a:bodyPr>
          <a:lstStyle/>
          <a:p>
            <a:r>
              <a:rPr lang="en-US" sz="3600" dirty="0"/>
              <a:t>x</a:t>
            </a:r>
          </a:p>
        </p:txBody>
      </p:sp>
      <p:sp>
        <p:nvSpPr>
          <p:cNvPr id="19" name="TextBox 18">
            <a:extLst>
              <a:ext uri="{FF2B5EF4-FFF2-40B4-BE49-F238E27FC236}">
                <a16:creationId xmlns:a16="http://schemas.microsoft.com/office/drawing/2014/main" id="{25713546-EBAB-4166-A084-B2D185347392}"/>
              </a:ext>
            </a:extLst>
          </p:cNvPr>
          <p:cNvSpPr txBox="1"/>
          <p:nvPr/>
        </p:nvSpPr>
        <p:spPr>
          <a:xfrm>
            <a:off x="987812" y="4658428"/>
            <a:ext cx="3126988" cy="1200329"/>
          </a:xfrm>
          <a:prstGeom prst="rect">
            <a:avLst/>
          </a:prstGeom>
          <a:noFill/>
        </p:spPr>
        <p:txBody>
          <a:bodyPr wrap="square" rtlCol="0">
            <a:spAutoFit/>
          </a:bodyPr>
          <a:lstStyle/>
          <a:p>
            <a:r>
              <a:rPr lang="en-US" sz="3600" u="sng" dirty="0"/>
              <a:t>1,900,000 gpd</a:t>
            </a:r>
            <a:br>
              <a:rPr lang="en-US" sz="3600" baseline="30000" dirty="0"/>
            </a:br>
            <a:r>
              <a:rPr lang="en-US" sz="3600" baseline="30000" dirty="0"/>
              <a:t>       </a:t>
            </a:r>
            <a:r>
              <a:rPr lang="en-US" sz="3600" dirty="0"/>
              <a:t>195 ft</a:t>
            </a:r>
            <a:endParaRPr lang="en-US" sz="3600" u="sng" baseline="30000" dirty="0"/>
          </a:p>
        </p:txBody>
      </p:sp>
      <p:sp>
        <p:nvSpPr>
          <p:cNvPr id="22" name="TextBox 21">
            <a:extLst>
              <a:ext uri="{FF2B5EF4-FFF2-40B4-BE49-F238E27FC236}">
                <a16:creationId xmlns:a16="http://schemas.microsoft.com/office/drawing/2014/main" id="{A2732563-A81F-4462-ABFF-4832E77CFAE8}"/>
              </a:ext>
            </a:extLst>
          </p:cNvPr>
          <p:cNvSpPr txBox="1"/>
          <p:nvPr/>
        </p:nvSpPr>
        <p:spPr>
          <a:xfrm>
            <a:off x="4114800" y="4850849"/>
            <a:ext cx="381000" cy="646331"/>
          </a:xfrm>
          <a:prstGeom prst="rect">
            <a:avLst/>
          </a:prstGeom>
          <a:noFill/>
        </p:spPr>
        <p:txBody>
          <a:bodyPr wrap="square" rtlCol="0">
            <a:spAutoFit/>
          </a:bodyPr>
          <a:lstStyle/>
          <a:p>
            <a:r>
              <a:rPr lang="en-US" sz="3600" dirty="0"/>
              <a:t>=</a:t>
            </a:r>
          </a:p>
        </p:txBody>
      </p:sp>
      <p:sp>
        <p:nvSpPr>
          <p:cNvPr id="23" name="TextBox 22">
            <a:extLst>
              <a:ext uri="{FF2B5EF4-FFF2-40B4-BE49-F238E27FC236}">
                <a16:creationId xmlns:a16="http://schemas.microsoft.com/office/drawing/2014/main" id="{2DB0C736-089A-47C9-B768-842BC3838108}"/>
              </a:ext>
            </a:extLst>
          </p:cNvPr>
          <p:cNvSpPr txBox="1"/>
          <p:nvPr/>
        </p:nvSpPr>
        <p:spPr>
          <a:xfrm>
            <a:off x="4572000" y="4818423"/>
            <a:ext cx="3182770" cy="646331"/>
          </a:xfrm>
          <a:prstGeom prst="rect">
            <a:avLst/>
          </a:prstGeom>
          <a:noFill/>
        </p:spPr>
        <p:txBody>
          <a:bodyPr wrap="square" rtlCol="0">
            <a:spAutoFit/>
          </a:bodyPr>
          <a:lstStyle/>
          <a:p>
            <a:r>
              <a:rPr lang="en-US" sz="3600" dirty="0"/>
              <a:t>9,744 gpd/ft</a:t>
            </a:r>
            <a:endParaRPr lang="en-US" sz="3600" baseline="30000" dirty="0"/>
          </a:p>
        </p:txBody>
      </p:sp>
      <p:sp>
        <p:nvSpPr>
          <p:cNvPr id="5" name="TextBox 4">
            <a:extLst>
              <a:ext uri="{FF2B5EF4-FFF2-40B4-BE49-F238E27FC236}">
                <a16:creationId xmlns:a16="http://schemas.microsoft.com/office/drawing/2014/main" id="{862C262C-35C3-431D-BD36-7F566BF51D14}"/>
              </a:ext>
            </a:extLst>
          </p:cNvPr>
          <p:cNvSpPr txBox="1"/>
          <p:nvPr/>
        </p:nvSpPr>
        <p:spPr>
          <a:xfrm>
            <a:off x="706194" y="3770018"/>
            <a:ext cx="7661898" cy="646331"/>
          </a:xfrm>
          <a:prstGeom prst="rect">
            <a:avLst/>
          </a:prstGeom>
          <a:noFill/>
        </p:spPr>
        <p:txBody>
          <a:bodyPr wrap="square" rtlCol="0">
            <a:spAutoFit/>
          </a:bodyPr>
          <a:lstStyle/>
          <a:p>
            <a:r>
              <a:rPr lang="en-US" sz="3600" dirty="0"/>
              <a:t>1.9 MGD = 1,900,000 gal/day</a:t>
            </a:r>
          </a:p>
        </p:txBody>
      </p:sp>
      <p:sp>
        <p:nvSpPr>
          <p:cNvPr id="26" name="TextBox 25">
            <a:extLst>
              <a:ext uri="{FF2B5EF4-FFF2-40B4-BE49-F238E27FC236}">
                <a16:creationId xmlns:a16="http://schemas.microsoft.com/office/drawing/2014/main" id="{2DB0E824-779E-4B68-9200-A46151A0D883}"/>
              </a:ext>
            </a:extLst>
          </p:cNvPr>
          <p:cNvSpPr txBox="1"/>
          <p:nvPr/>
        </p:nvSpPr>
        <p:spPr>
          <a:xfrm>
            <a:off x="2352248" y="3044678"/>
            <a:ext cx="1214798" cy="646331"/>
          </a:xfrm>
          <a:prstGeom prst="rect">
            <a:avLst/>
          </a:prstGeom>
          <a:noFill/>
        </p:spPr>
        <p:txBody>
          <a:bodyPr wrap="square" rtlCol="0">
            <a:spAutoFit/>
          </a:bodyPr>
          <a:lstStyle/>
          <a:p>
            <a:r>
              <a:rPr lang="en-US" sz="3600" dirty="0"/>
              <a:t>62 ft.</a:t>
            </a:r>
            <a:endParaRPr lang="en-US" sz="3600" u="sng" dirty="0"/>
          </a:p>
        </p:txBody>
      </p:sp>
      <p:sp>
        <p:nvSpPr>
          <p:cNvPr id="27" name="TextBox 26">
            <a:extLst>
              <a:ext uri="{FF2B5EF4-FFF2-40B4-BE49-F238E27FC236}">
                <a16:creationId xmlns:a16="http://schemas.microsoft.com/office/drawing/2014/main" id="{A3701493-7C63-4A19-8055-8F31820BDFF8}"/>
              </a:ext>
            </a:extLst>
          </p:cNvPr>
          <p:cNvSpPr txBox="1"/>
          <p:nvPr/>
        </p:nvSpPr>
        <p:spPr>
          <a:xfrm>
            <a:off x="1677325" y="1569944"/>
            <a:ext cx="2564643" cy="1200329"/>
          </a:xfrm>
          <a:prstGeom prst="rect">
            <a:avLst/>
          </a:prstGeom>
          <a:noFill/>
        </p:spPr>
        <p:txBody>
          <a:bodyPr wrap="square" rtlCol="0">
            <a:spAutoFit/>
          </a:bodyPr>
          <a:lstStyle/>
          <a:p>
            <a:r>
              <a:rPr lang="en-US" sz="3600" u="sng" dirty="0"/>
              <a:t>  Q, gpd</a:t>
            </a:r>
            <a:r>
              <a:rPr lang="en-US" sz="2800" u="sng" dirty="0"/>
              <a:t>__</a:t>
            </a:r>
            <a:br>
              <a:rPr lang="en-US" sz="3600" baseline="30000" dirty="0"/>
            </a:br>
            <a:r>
              <a:rPr lang="en-US" sz="3600" dirty="0"/>
              <a:t>Length, ft</a:t>
            </a:r>
            <a:endParaRPr lang="en-US" sz="3600" baseline="30000" dirty="0"/>
          </a:p>
        </p:txBody>
      </p:sp>
    </p:spTree>
    <p:extLst>
      <p:ext uri="{BB962C8B-B14F-4D97-AF65-F5344CB8AC3E}">
        <p14:creationId xmlns:p14="http://schemas.microsoft.com/office/powerpoint/2010/main" val="2485360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6" grpId="0"/>
      <p:bldP spid="15" grpId="0"/>
      <p:bldP spid="19" grpId="0"/>
      <p:bldP spid="22" grpId="0"/>
      <p:bldP spid="23" grpId="0"/>
      <p:bldP spid="26" grpId="0"/>
      <p:bldP spid="27" grpId="0"/>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295400" y="381000"/>
            <a:ext cx="8458200" cy="1752600"/>
          </a:xfrm>
        </p:spPr>
        <p:txBody>
          <a:bodyPr/>
          <a:lstStyle/>
          <a:p>
            <a:pPr algn="l"/>
            <a:r>
              <a:rPr lang="en-US" sz="3600" dirty="0"/>
              <a:t>41.	The WWTP receives 2.1 MGD.   The primary clarifier has a diameter      of 78 feet and an operating depth of     18 feet.  What is the weir overflow   rate? </a:t>
            </a:r>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685800" y="3200400"/>
            <a:ext cx="8222710" cy="5105400"/>
          </a:xfrm>
        </p:spPr>
        <p:txBody>
          <a:bodyPr/>
          <a:lstStyle/>
          <a:p>
            <a:r>
              <a:rPr lang="en-US" dirty="0"/>
              <a:t>Find the correct formula (Page 5)</a:t>
            </a:r>
          </a:p>
          <a:p>
            <a:r>
              <a:rPr lang="en-US" dirty="0"/>
              <a:t>Overflow rate = (Q)/(L)</a:t>
            </a:r>
          </a:p>
          <a:p>
            <a:r>
              <a:rPr lang="en-US" dirty="0"/>
              <a:t>Circumference = (</a:t>
            </a:r>
            <a:r>
              <a:rPr lang="el-GR" dirty="0"/>
              <a:t>π) </a:t>
            </a:r>
            <a:r>
              <a:rPr lang="en-US" dirty="0"/>
              <a:t>x (D)</a:t>
            </a:r>
          </a:p>
        </p:txBody>
      </p:sp>
    </p:spTree>
    <p:extLst>
      <p:ext uri="{BB962C8B-B14F-4D97-AF65-F5344CB8AC3E}">
        <p14:creationId xmlns:p14="http://schemas.microsoft.com/office/powerpoint/2010/main" val="1691244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idx="4294967295"/>
          </p:nvPr>
        </p:nvSpPr>
        <p:spPr>
          <a:xfrm>
            <a:off x="1447800" y="352154"/>
            <a:ext cx="8299450" cy="579438"/>
          </a:xfrm>
          <a:prstGeom prst="rect">
            <a:avLst/>
          </a:prstGeom>
        </p:spPr>
        <p:txBody>
          <a:bodyPr/>
          <a:lstStyle/>
          <a:p>
            <a:pPr algn="l"/>
            <a:r>
              <a:rPr lang="en-US" dirty="0"/>
              <a:t>Number 41 Calculation</a:t>
            </a:r>
            <a:br>
              <a:rPr lang="en-US" dirty="0"/>
            </a:br>
            <a:r>
              <a:rPr lang="en-US" dirty="0"/>
              <a:t> </a:t>
            </a:r>
          </a:p>
        </p:txBody>
      </p:sp>
      <p:sp>
        <p:nvSpPr>
          <p:cNvPr id="13" name="TextBox 12">
            <a:extLst>
              <a:ext uri="{FF2B5EF4-FFF2-40B4-BE49-F238E27FC236}">
                <a16:creationId xmlns:a16="http://schemas.microsoft.com/office/drawing/2014/main" id="{388773B4-6D0C-4B79-8CE8-D048FB4A9712}"/>
              </a:ext>
            </a:extLst>
          </p:cNvPr>
          <p:cNvSpPr txBox="1"/>
          <p:nvPr/>
        </p:nvSpPr>
        <p:spPr>
          <a:xfrm>
            <a:off x="1295400" y="3057197"/>
            <a:ext cx="775860" cy="646331"/>
          </a:xfrm>
          <a:prstGeom prst="rect">
            <a:avLst/>
          </a:prstGeom>
          <a:noFill/>
        </p:spPr>
        <p:txBody>
          <a:bodyPr wrap="square" rtlCol="0">
            <a:spAutoFit/>
          </a:bodyPr>
          <a:lstStyle/>
          <a:p>
            <a:r>
              <a:rPr lang="el-GR" sz="3600" dirty="0"/>
              <a:t>π</a:t>
            </a:r>
            <a:endParaRPr lang="en-US" sz="3600" dirty="0"/>
          </a:p>
        </p:txBody>
      </p:sp>
      <p:sp>
        <p:nvSpPr>
          <p:cNvPr id="14" name="TextBox 13">
            <a:extLst>
              <a:ext uri="{FF2B5EF4-FFF2-40B4-BE49-F238E27FC236}">
                <a16:creationId xmlns:a16="http://schemas.microsoft.com/office/drawing/2014/main" id="{A0024369-C468-49F4-A344-564C09F3556B}"/>
              </a:ext>
            </a:extLst>
          </p:cNvPr>
          <p:cNvSpPr txBox="1"/>
          <p:nvPr/>
        </p:nvSpPr>
        <p:spPr>
          <a:xfrm>
            <a:off x="4082257" y="3012352"/>
            <a:ext cx="1494699" cy="646331"/>
          </a:xfrm>
          <a:prstGeom prst="rect">
            <a:avLst/>
          </a:prstGeom>
          <a:noFill/>
        </p:spPr>
        <p:txBody>
          <a:bodyPr wrap="square" rtlCol="0">
            <a:spAutoFit/>
          </a:bodyPr>
          <a:lstStyle/>
          <a:p>
            <a:r>
              <a:rPr lang="en-US" sz="3600" dirty="0"/>
              <a:t>245 ft</a:t>
            </a:r>
            <a:endParaRPr lang="en-US" sz="3600" baseline="30000" dirty="0"/>
          </a:p>
        </p:txBody>
      </p:sp>
      <p:sp>
        <p:nvSpPr>
          <p:cNvPr id="16" name="TextBox 15">
            <a:extLst>
              <a:ext uri="{FF2B5EF4-FFF2-40B4-BE49-F238E27FC236}">
                <a16:creationId xmlns:a16="http://schemas.microsoft.com/office/drawing/2014/main" id="{49132294-90F6-4AAB-97C5-A0F9E2FC6272}"/>
              </a:ext>
            </a:extLst>
          </p:cNvPr>
          <p:cNvSpPr txBox="1"/>
          <p:nvPr/>
        </p:nvSpPr>
        <p:spPr>
          <a:xfrm>
            <a:off x="3609054" y="3002647"/>
            <a:ext cx="381000" cy="646331"/>
          </a:xfrm>
          <a:prstGeom prst="rect">
            <a:avLst/>
          </a:prstGeom>
          <a:noFill/>
        </p:spPr>
        <p:txBody>
          <a:bodyPr wrap="square" rtlCol="0">
            <a:spAutoFit/>
          </a:bodyPr>
          <a:lstStyle/>
          <a:p>
            <a:r>
              <a:rPr lang="en-US" sz="3600" dirty="0"/>
              <a:t>=</a:t>
            </a:r>
          </a:p>
        </p:txBody>
      </p:sp>
      <p:sp>
        <p:nvSpPr>
          <p:cNvPr id="15" name="TextBox 14">
            <a:extLst>
              <a:ext uri="{FF2B5EF4-FFF2-40B4-BE49-F238E27FC236}">
                <a16:creationId xmlns:a16="http://schemas.microsoft.com/office/drawing/2014/main" id="{B675F664-AB29-4342-AEE9-21DE01481A58}"/>
              </a:ext>
            </a:extLst>
          </p:cNvPr>
          <p:cNvSpPr txBox="1"/>
          <p:nvPr/>
        </p:nvSpPr>
        <p:spPr>
          <a:xfrm>
            <a:off x="1929240" y="3057511"/>
            <a:ext cx="381000" cy="646331"/>
          </a:xfrm>
          <a:prstGeom prst="rect">
            <a:avLst/>
          </a:prstGeom>
          <a:noFill/>
        </p:spPr>
        <p:txBody>
          <a:bodyPr wrap="square" rtlCol="0">
            <a:spAutoFit/>
          </a:bodyPr>
          <a:lstStyle/>
          <a:p>
            <a:r>
              <a:rPr lang="en-US" sz="3600" dirty="0"/>
              <a:t>x</a:t>
            </a:r>
          </a:p>
        </p:txBody>
      </p:sp>
      <p:sp>
        <p:nvSpPr>
          <p:cNvPr id="19" name="TextBox 18">
            <a:extLst>
              <a:ext uri="{FF2B5EF4-FFF2-40B4-BE49-F238E27FC236}">
                <a16:creationId xmlns:a16="http://schemas.microsoft.com/office/drawing/2014/main" id="{25713546-EBAB-4166-A084-B2D185347392}"/>
              </a:ext>
            </a:extLst>
          </p:cNvPr>
          <p:cNvSpPr txBox="1"/>
          <p:nvPr/>
        </p:nvSpPr>
        <p:spPr>
          <a:xfrm>
            <a:off x="987812" y="4658428"/>
            <a:ext cx="3126988" cy="1200329"/>
          </a:xfrm>
          <a:prstGeom prst="rect">
            <a:avLst/>
          </a:prstGeom>
          <a:noFill/>
        </p:spPr>
        <p:txBody>
          <a:bodyPr wrap="square" rtlCol="0">
            <a:spAutoFit/>
          </a:bodyPr>
          <a:lstStyle/>
          <a:p>
            <a:r>
              <a:rPr lang="en-US" sz="3600" u="sng" dirty="0"/>
              <a:t>2,100,000 gpd</a:t>
            </a:r>
            <a:br>
              <a:rPr lang="en-US" sz="3600" baseline="30000" dirty="0"/>
            </a:br>
            <a:r>
              <a:rPr lang="en-US" sz="3600" baseline="30000" dirty="0"/>
              <a:t>       </a:t>
            </a:r>
            <a:r>
              <a:rPr lang="en-US" sz="3600" dirty="0"/>
              <a:t>245 ft</a:t>
            </a:r>
            <a:endParaRPr lang="en-US" sz="3600" u="sng" baseline="30000" dirty="0"/>
          </a:p>
        </p:txBody>
      </p:sp>
      <p:sp>
        <p:nvSpPr>
          <p:cNvPr id="22" name="TextBox 21">
            <a:extLst>
              <a:ext uri="{FF2B5EF4-FFF2-40B4-BE49-F238E27FC236}">
                <a16:creationId xmlns:a16="http://schemas.microsoft.com/office/drawing/2014/main" id="{A2732563-A81F-4462-ABFF-4832E77CFAE8}"/>
              </a:ext>
            </a:extLst>
          </p:cNvPr>
          <p:cNvSpPr txBox="1"/>
          <p:nvPr/>
        </p:nvSpPr>
        <p:spPr>
          <a:xfrm>
            <a:off x="4114800" y="4850849"/>
            <a:ext cx="381000" cy="646331"/>
          </a:xfrm>
          <a:prstGeom prst="rect">
            <a:avLst/>
          </a:prstGeom>
          <a:noFill/>
        </p:spPr>
        <p:txBody>
          <a:bodyPr wrap="square" rtlCol="0">
            <a:spAutoFit/>
          </a:bodyPr>
          <a:lstStyle/>
          <a:p>
            <a:r>
              <a:rPr lang="en-US" sz="3600" dirty="0"/>
              <a:t>=</a:t>
            </a:r>
          </a:p>
        </p:txBody>
      </p:sp>
      <p:sp>
        <p:nvSpPr>
          <p:cNvPr id="23" name="TextBox 22">
            <a:extLst>
              <a:ext uri="{FF2B5EF4-FFF2-40B4-BE49-F238E27FC236}">
                <a16:creationId xmlns:a16="http://schemas.microsoft.com/office/drawing/2014/main" id="{2DB0C736-089A-47C9-B768-842BC3838108}"/>
              </a:ext>
            </a:extLst>
          </p:cNvPr>
          <p:cNvSpPr txBox="1"/>
          <p:nvPr/>
        </p:nvSpPr>
        <p:spPr>
          <a:xfrm>
            <a:off x="4572000" y="4818423"/>
            <a:ext cx="3182770" cy="646331"/>
          </a:xfrm>
          <a:prstGeom prst="rect">
            <a:avLst/>
          </a:prstGeom>
          <a:noFill/>
        </p:spPr>
        <p:txBody>
          <a:bodyPr wrap="square" rtlCol="0">
            <a:spAutoFit/>
          </a:bodyPr>
          <a:lstStyle/>
          <a:p>
            <a:r>
              <a:rPr lang="en-US" sz="3600" dirty="0"/>
              <a:t>8,571 gpd/ft</a:t>
            </a:r>
            <a:endParaRPr lang="en-US" sz="3600" baseline="30000" dirty="0"/>
          </a:p>
        </p:txBody>
      </p:sp>
      <p:sp>
        <p:nvSpPr>
          <p:cNvPr id="5" name="TextBox 4">
            <a:extLst>
              <a:ext uri="{FF2B5EF4-FFF2-40B4-BE49-F238E27FC236}">
                <a16:creationId xmlns:a16="http://schemas.microsoft.com/office/drawing/2014/main" id="{862C262C-35C3-431D-BD36-7F566BF51D14}"/>
              </a:ext>
            </a:extLst>
          </p:cNvPr>
          <p:cNvSpPr txBox="1"/>
          <p:nvPr/>
        </p:nvSpPr>
        <p:spPr>
          <a:xfrm>
            <a:off x="706194" y="3770018"/>
            <a:ext cx="7661898" cy="646331"/>
          </a:xfrm>
          <a:prstGeom prst="rect">
            <a:avLst/>
          </a:prstGeom>
          <a:noFill/>
        </p:spPr>
        <p:txBody>
          <a:bodyPr wrap="square" rtlCol="0">
            <a:spAutoFit/>
          </a:bodyPr>
          <a:lstStyle/>
          <a:p>
            <a:r>
              <a:rPr lang="en-US" sz="3600" dirty="0"/>
              <a:t>2.1 MGD = 2,100,000 gal/day</a:t>
            </a:r>
          </a:p>
        </p:txBody>
      </p:sp>
      <p:sp>
        <p:nvSpPr>
          <p:cNvPr id="26" name="TextBox 25">
            <a:extLst>
              <a:ext uri="{FF2B5EF4-FFF2-40B4-BE49-F238E27FC236}">
                <a16:creationId xmlns:a16="http://schemas.microsoft.com/office/drawing/2014/main" id="{2DB0E824-779E-4B68-9200-A46151A0D883}"/>
              </a:ext>
            </a:extLst>
          </p:cNvPr>
          <p:cNvSpPr txBox="1"/>
          <p:nvPr/>
        </p:nvSpPr>
        <p:spPr>
          <a:xfrm>
            <a:off x="2352248" y="3044678"/>
            <a:ext cx="1214798" cy="646331"/>
          </a:xfrm>
          <a:prstGeom prst="rect">
            <a:avLst/>
          </a:prstGeom>
          <a:noFill/>
        </p:spPr>
        <p:txBody>
          <a:bodyPr wrap="square" rtlCol="0">
            <a:spAutoFit/>
          </a:bodyPr>
          <a:lstStyle/>
          <a:p>
            <a:r>
              <a:rPr lang="en-US" sz="3600" dirty="0"/>
              <a:t>78 ft.</a:t>
            </a:r>
            <a:endParaRPr lang="en-US" sz="3600" u="sng" dirty="0"/>
          </a:p>
        </p:txBody>
      </p:sp>
      <p:sp>
        <p:nvSpPr>
          <p:cNvPr id="27" name="TextBox 26">
            <a:extLst>
              <a:ext uri="{FF2B5EF4-FFF2-40B4-BE49-F238E27FC236}">
                <a16:creationId xmlns:a16="http://schemas.microsoft.com/office/drawing/2014/main" id="{A3701493-7C63-4A19-8055-8F31820BDFF8}"/>
              </a:ext>
            </a:extLst>
          </p:cNvPr>
          <p:cNvSpPr txBox="1"/>
          <p:nvPr/>
        </p:nvSpPr>
        <p:spPr>
          <a:xfrm>
            <a:off x="1448936" y="1454794"/>
            <a:ext cx="2564643" cy="1200329"/>
          </a:xfrm>
          <a:prstGeom prst="rect">
            <a:avLst/>
          </a:prstGeom>
          <a:noFill/>
        </p:spPr>
        <p:txBody>
          <a:bodyPr wrap="square" rtlCol="0">
            <a:spAutoFit/>
          </a:bodyPr>
          <a:lstStyle/>
          <a:p>
            <a:r>
              <a:rPr lang="en-US" sz="3600" u="sng" dirty="0"/>
              <a:t>  Q, gpd</a:t>
            </a:r>
            <a:r>
              <a:rPr lang="en-US" sz="2800" u="sng" dirty="0"/>
              <a:t>__</a:t>
            </a:r>
            <a:br>
              <a:rPr lang="en-US" sz="3600" baseline="30000" dirty="0"/>
            </a:br>
            <a:r>
              <a:rPr lang="en-US" sz="3600" dirty="0"/>
              <a:t>Length, ft</a:t>
            </a:r>
            <a:endParaRPr lang="en-US" sz="3600" baseline="30000" dirty="0"/>
          </a:p>
        </p:txBody>
      </p:sp>
    </p:spTree>
    <p:extLst>
      <p:ext uri="{BB962C8B-B14F-4D97-AF65-F5344CB8AC3E}">
        <p14:creationId xmlns:p14="http://schemas.microsoft.com/office/powerpoint/2010/main" val="1150216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6" grpId="0"/>
      <p:bldP spid="15" grpId="0"/>
      <p:bldP spid="19" grpId="0"/>
      <p:bldP spid="22" grpId="0"/>
      <p:bldP spid="23" grpId="0"/>
      <p:bldP spid="26" grpId="0"/>
      <p:bldP spid="27" grpId="0"/>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371600" y="381000"/>
            <a:ext cx="8458200" cy="1752600"/>
          </a:xfrm>
        </p:spPr>
        <p:txBody>
          <a:bodyPr/>
          <a:lstStyle/>
          <a:p>
            <a:pPr algn="l"/>
            <a:r>
              <a:rPr lang="en-US" sz="3600" dirty="0"/>
              <a:t>42.	Determine the population       loading for a pond that receives 0.8 MGD, has a surface area of 22       acres, and serves a population of     4600 persons.</a:t>
            </a:r>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838200" y="3276600"/>
            <a:ext cx="8222710" cy="5105400"/>
          </a:xfrm>
        </p:spPr>
        <p:txBody>
          <a:bodyPr/>
          <a:lstStyle/>
          <a:p>
            <a:r>
              <a:rPr lang="en-US" dirty="0"/>
              <a:t>Find the correct formula (Page 9)</a:t>
            </a:r>
          </a:p>
          <a:p>
            <a:r>
              <a:rPr lang="en-US" dirty="0"/>
              <a:t>PL = (Population)/(A)</a:t>
            </a:r>
          </a:p>
        </p:txBody>
      </p:sp>
    </p:spTree>
    <p:extLst>
      <p:ext uri="{BB962C8B-B14F-4D97-AF65-F5344CB8AC3E}">
        <p14:creationId xmlns:p14="http://schemas.microsoft.com/office/powerpoint/2010/main" val="1448929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idx="4294967295"/>
          </p:nvPr>
        </p:nvSpPr>
        <p:spPr>
          <a:xfrm>
            <a:off x="1447800" y="658407"/>
            <a:ext cx="8299450" cy="579438"/>
          </a:xfrm>
          <a:prstGeom prst="rect">
            <a:avLst/>
          </a:prstGeom>
        </p:spPr>
        <p:txBody>
          <a:bodyPr/>
          <a:lstStyle/>
          <a:p>
            <a:pPr algn="l"/>
            <a:r>
              <a:rPr lang="en-US" dirty="0"/>
              <a:t>Number 42 Calculation</a:t>
            </a:r>
            <a:br>
              <a:rPr lang="en-US" dirty="0"/>
            </a:br>
            <a:r>
              <a:rPr lang="en-US" dirty="0"/>
              <a:t> </a:t>
            </a:r>
          </a:p>
        </p:txBody>
      </p:sp>
      <p:sp>
        <p:nvSpPr>
          <p:cNvPr id="19" name="TextBox 18">
            <a:extLst>
              <a:ext uri="{FF2B5EF4-FFF2-40B4-BE49-F238E27FC236}">
                <a16:creationId xmlns:a16="http://schemas.microsoft.com/office/drawing/2014/main" id="{25713546-EBAB-4166-A084-B2D185347392}"/>
              </a:ext>
            </a:extLst>
          </p:cNvPr>
          <p:cNvSpPr txBox="1"/>
          <p:nvPr/>
        </p:nvSpPr>
        <p:spPr>
          <a:xfrm>
            <a:off x="987812" y="2994253"/>
            <a:ext cx="3126988" cy="1200329"/>
          </a:xfrm>
          <a:prstGeom prst="rect">
            <a:avLst/>
          </a:prstGeom>
          <a:noFill/>
        </p:spPr>
        <p:txBody>
          <a:bodyPr wrap="square" rtlCol="0">
            <a:spAutoFit/>
          </a:bodyPr>
          <a:lstStyle/>
          <a:p>
            <a:r>
              <a:rPr lang="en-US" sz="3600" u="sng" dirty="0"/>
              <a:t>4600 persons</a:t>
            </a:r>
            <a:br>
              <a:rPr lang="en-US" sz="3600" baseline="30000" dirty="0"/>
            </a:br>
            <a:r>
              <a:rPr lang="en-US" sz="3600" baseline="30000" dirty="0"/>
              <a:t>     </a:t>
            </a:r>
            <a:r>
              <a:rPr lang="en-US" sz="3600" dirty="0"/>
              <a:t>22 acres</a:t>
            </a:r>
            <a:endParaRPr lang="en-US" sz="3600" u="sng" baseline="30000" dirty="0"/>
          </a:p>
        </p:txBody>
      </p:sp>
      <p:sp>
        <p:nvSpPr>
          <p:cNvPr id="22" name="TextBox 21">
            <a:extLst>
              <a:ext uri="{FF2B5EF4-FFF2-40B4-BE49-F238E27FC236}">
                <a16:creationId xmlns:a16="http://schemas.microsoft.com/office/drawing/2014/main" id="{A2732563-A81F-4462-ABFF-4832E77CFAE8}"/>
              </a:ext>
            </a:extLst>
          </p:cNvPr>
          <p:cNvSpPr txBox="1"/>
          <p:nvPr/>
        </p:nvSpPr>
        <p:spPr>
          <a:xfrm>
            <a:off x="4105072" y="3271251"/>
            <a:ext cx="381000" cy="646331"/>
          </a:xfrm>
          <a:prstGeom prst="rect">
            <a:avLst/>
          </a:prstGeom>
          <a:noFill/>
        </p:spPr>
        <p:txBody>
          <a:bodyPr wrap="square" rtlCol="0">
            <a:spAutoFit/>
          </a:bodyPr>
          <a:lstStyle/>
          <a:p>
            <a:r>
              <a:rPr lang="en-US" sz="3600" dirty="0"/>
              <a:t>=</a:t>
            </a:r>
          </a:p>
        </p:txBody>
      </p:sp>
      <p:sp>
        <p:nvSpPr>
          <p:cNvPr id="23" name="TextBox 22">
            <a:extLst>
              <a:ext uri="{FF2B5EF4-FFF2-40B4-BE49-F238E27FC236}">
                <a16:creationId xmlns:a16="http://schemas.microsoft.com/office/drawing/2014/main" id="{2DB0C736-089A-47C9-B768-842BC3838108}"/>
              </a:ext>
            </a:extLst>
          </p:cNvPr>
          <p:cNvSpPr txBox="1"/>
          <p:nvPr/>
        </p:nvSpPr>
        <p:spPr>
          <a:xfrm>
            <a:off x="4503906" y="3246932"/>
            <a:ext cx="4182894" cy="646331"/>
          </a:xfrm>
          <a:prstGeom prst="rect">
            <a:avLst/>
          </a:prstGeom>
          <a:noFill/>
        </p:spPr>
        <p:txBody>
          <a:bodyPr wrap="square" rtlCol="0">
            <a:spAutoFit/>
          </a:bodyPr>
          <a:lstStyle/>
          <a:p>
            <a:r>
              <a:rPr lang="en-US" sz="3600" dirty="0"/>
              <a:t>209 persons/acres</a:t>
            </a:r>
            <a:endParaRPr lang="en-US" sz="3600" baseline="30000" dirty="0"/>
          </a:p>
        </p:txBody>
      </p:sp>
      <p:sp>
        <p:nvSpPr>
          <p:cNvPr id="27" name="TextBox 26">
            <a:extLst>
              <a:ext uri="{FF2B5EF4-FFF2-40B4-BE49-F238E27FC236}">
                <a16:creationId xmlns:a16="http://schemas.microsoft.com/office/drawing/2014/main" id="{A3701493-7C63-4A19-8055-8F31820BDFF8}"/>
              </a:ext>
            </a:extLst>
          </p:cNvPr>
          <p:cNvSpPr txBox="1"/>
          <p:nvPr/>
        </p:nvSpPr>
        <p:spPr>
          <a:xfrm>
            <a:off x="1447800" y="1600200"/>
            <a:ext cx="2987651" cy="1200329"/>
          </a:xfrm>
          <a:prstGeom prst="rect">
            <a:avLst/>
          </a:prstGeom>
          <a:noFill/>
        </p:spPr>
        <p:txBody>
          <a:bodyPr wrap="square" rtlCol="0">
            <a:spAutoFit/>
          </a:bodyPr>
          <a:lstStyle/>
          <a:p>
            <a:r>
              <a:rPr lang="en-US" sz="3600" u="sng" dirty="0"/>
              <a:t>  Population</a:t>
            </a:r>
            <a:r>
              <a:rPr lang="en-US" sz="2800" u="sng" dirty="0"/>
              <a:t>_</a:t>
            </a:r>
            <a:br>
              <a:rPr lang="en-US" sz="3600" baseline="30000" dirty="0"/>
            </a:br>
            <a:r>
              <a:rPr lang="en-US" sz="3600" dirty="0"/>
              <a:t>      Acres</a:t>
            </a:r>
            <a:endParaRPr lang="en-US" sz="3600" baseline="30000" dirty="0"/>
          </a:p>
        </p:txBody>
      </p:sp>
    </p:spTree>
    <p:extLst>
      <p:ext uri="{BB962C8B-B14F-4D97-AF65-F5344CB8AC3E}">
        <p14:creationId xmlns:p14="http://schemas.microsoft.com/office/powerpoint/2010/main" val="1748167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2" grpId="0"/>
      <p:bldP spid="23" grpId="0"/>
      <p:bldP spid="27" grpId="0"/>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295400" y="381000"/>
            <a:ext cx="8458200" cy="1752600"/>
          </a:xfrm>
        </p:spPr>
        <p:txBody>
          <a:bodyPr/>
          <a:lstStyle/>
          <a:p>
            <a:pPr algn="l"/>
            <a:r>
              <a:rPr lang="en-US" sz="3600" dirty="0"/>
              <a:t>43.	Determine the demand if the dosage applied to the flow is               2.8 mg/L and the residual is 1.1 mg/L. </a:t>
            </a:r>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1319436" y="2396464"/>
            <a:ext cx="8222710" cy="5105400"/>
          </a:xfrm>
        </p:spPr>
        <p:txBody>
          <a:bodyPr/>
          <a:lstStyle/>
          <a:p>
            <a:r>
              <a:rPr lang="en-US" dirty="0"/>
              <a:t>Find the correct formula (Page 6)</a:t>
            </a:r>
          </a:p>
          <a:p>
            <a:r>
              <a:rPr lang="en-US" dirty="0"/>
              <a:t>Dose = Demand + Residual</a:t>
            </a:r>
          </a:p>
          <a:p>
            <a:r>
              <a:rPr lang="en-US" dirty="0"/>
              <a:t>Dose – Residual = Demand</a:t>
            </a:r>
          </a:p>
          <a:p>
            <a:pPr marL="0" indent="0">
              <a:buNone/>
            </a:pPr>
            <a:endParaRPr lang="en-US" dirty="0"/>
          </a:p>
        </p:txBody>
      </p:sp>
      <p:sp>
        <p:nvSpPr>
          <p:cNvPr id="5" name="TextBox 4">
            <a:extLst>
              <a:ext uri="{FF2B5EF4-FFF2-40B4-BE49-F238E27FC236}">
                <a16:creationId xmlns:a16="http://schemas.microsoft.com/office/drawing/2014/main" id="{21A19702-BA2F-4164-9B43-D58C01B72149}"/>
              </a:ext>
            </a:extLst>
          </p:cNvPr>
          <p:cNvSpPr txBox="1"/>
          <p:nvPr/>
        </p:nvSpPr>
        <p:spPr>
          <a:xfrm>
            <a:off x="1066800" y="4495800"/>
            <a:ext cx="1828800" cy="584775"/>
          </a:xfrm>
          <a:prstGeom prst="rect">
            <a:avLst/>
          </a:prstGeom>
          <a:noFill/>
        </p:spPr>
        <p:txBody>
          <a:bodyPr wrap="square" rtlCol="0">
            <a:spAutoFit/>
          </a:bodyPr>
          <a:lstStyle/>
          <a:p>
            <a:r>
              <a:rPr lang="en-US" sz="3200" dirty="0"/>
              <a:t>2.8 mg/L</a:t>
            </a:r>
          </a:p>
        </p:txBody>
      </p:sp>
      <p:sp>
        <p:nvSpPr>
          <p:cNvPr id="6" name="TextBox 5">
            <a:extLst>
              <a:ext uri="{FF2B5EF4-FFF2-40B4-BE49-F238E27FC236}">
                <a16:creationId xmlns:a16="http://schemas.microsoft.com/office/drawing/2014/main" id="{7FDB3978-7EB2-4B77-9B17-B2E732C16C54}"/>
              </a:ext>
            </a:extLst>
          </p:cNvPr>
          <p:cNvSpPr txBox="1"/>
          <p:nvPr/>
        </p:nvSpPr>
        <p:spPr>
          <a:xfrm>
            <a:off x="3082857" y="4495799"/>
            <a:ext cx="1828800" cy="584775"/>
          </a:xfrm>
          <a:prstGeom prst="rect">
            <a:avLst/>
          </a:prstGeom>
          <a:noFill/>
        </p:spPr>
        <p:txBody>
          <a:bodyPr wrap="square" rtlCol="0">
            <a:spAutoFit/>
          </a:bodyPr>
          <a:lstStyle/>
          <a:p>
            <a:r>
              <a:rPr lang="en-US" sz="3200" dirty="0"/>
              <a:t>1.1 mg/L</a:t>
            </a:r>
          </a:p>
        </p:txBody>
      </p:sp>
      <p:sp>
        <p:nvSpPr>
          <p:cNvPr id="7" name="TextBox 6">
            <a:extLst>
              <a:ext uri="{FF2B5EF4-FFF2-40B4-BE49-F238E27FC236}">
                <a16:creationId xmlns:a16="http://schemas.microsoft.com/office/drawing/2014/main" id="{559C0166-19BC-4E30-B127-ADF39B5BABA1}"/>
              </a:ext>
            </a:extLst>
          </p:cNvPr>
          <p:cNvSpPr txBox="1"/>
          <p:nvPr/>
        </p:nvSpPr>
        <p:spPr>
          <a:xfrm>
            <a:off x="5328933" y="4471027"/>
            <a:ext cx="1828800" cy="584775"/>
          </a:xfrm>
          <a:prstGeom prst="rect">
            <a:avLst/>
          </a:prstGeom>
          <a:noFill/>
        </p:spPr>
        <p:txBody>
          <a:bodyPr wrap="square" rtlCol="0">
            <a:spAutoFit/>
          </a:bodyPr>
          <a:lstStyle/>
          <a:p>
            <a:r>
              <a:rPr lang="en-US" sz="3200" dirty="0"/>
              <a:t>1.7 mg/L</a:t>
            </a:r>
          </a:p>
        </p:txBody>
      </p:sp>
      <p:sp>
        <p:nvSpPr>
          <p:cNvPr id="8" name="TextBox 7">
            <a:extLst>
              <a:ext uri="{FF2B5EF4-FFF2-40B4-BE49-F238E27FC236}">
                <a16:creationId xmlns:a16="http://schemas.microsoft.com/office/drawing/2014/main" id="{9FF0A2B2-A0CD-481F-A0E3-1EE6610B632E}"/>
              </a:ext>
            </a:extLst>
          </p:cNvPr>
          <p:cNvSpPr txBox="1"/>
          <p:nvPr/>
        </p:nvSpPr>
        <p:spPr>
          <a:xfrm>
            <a:off x="4891391" y="4453193"/>
            <a:ext cx="381000" cy="646331"/>
          </a:xfrm>
          <a:prstGeom prst="rect">
            <a:avLst/>
          </a:prstGeom>
          <a:noFill/>
        </p:spPr>
        <p:txBody>
          <a:bodyPr wrap="square" rtlCol="0">
            <a:spAutoFit/>
          </a:bodyPr>
          <a:lstStyle/>
          <a:p>
            <a:r>
              <a:rPr lang="en-US" sz="3600" dirty="0"/>
              <a:t>=</a:t>
            </a:r>
          </a:p>
        </p:txBody>
      </p:sp>
      <p:sp>
        <p:nvSpPr>
          <p:cNvPr id="9" name="TextBox 8">
            <a:extLst>
              <a:ext uri="{FF2B5EF4-FFF2-40B4-BE49-F238E27FC236}">
                <a16:creationId xmlns:a16="http://schemas.microsoft.com/office/drawing/2014/main" id="{632CB1CE-8996-4AC0-9BE7-6CE5BEDCD9FD}"/>
              </a:ext>
            </a:extLst>
          </p:cNvPr>
          <p:cNvSpPr txBox="1"/>
          <p:nvPr/>
        </p:nvSpPr>
        <p:spPr>
          <a:xfrm>
            <a:off x="2781300" y="4453193"/>
            <a:ext cx="381000" cy="646331"/>
          </a:xfrm>
          <a:prstGeom prst="rect">
            <a:avLst/>
          </a:prstGeom>
          <a:noFill/>
        </p:spPr>
        <p:txBody>
          <a:bodyPr wrap="square" rtlCol="0">
            <a:spAutoFit/>
          </a:bodyPr>
          <a:lstStyle/>
          <a:p>
            <a:r>
              <a:rPr lang="en-US" sz="3600" dirty="0"/>
              <a:t>-</a:t>
            </a:r>
          </a:p>
        </p:txBody>
      </p:sp>
    </p:spTree>
    <p:extLst>
      <p:ext uri="{BB962C8B-B14F-4D97-AF65-F5344CB8AC3E}">
        <p14:creationId xmlns:p14="http://schemas.microsoft.com/office/powerpoint/2010/main" val="1258683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217578" y="342900"/>
            <a:ext cx="8458200" cy="1752600"/>
          </a:xfrm>
        </p:spPr>
        <p:txBody>
          <a:bodyPr/>
          <a:lstStyle/>
          <a:p>
            <a:pPr algn="l"/>
            <a:r>
              <a:rPr lang="en-US" sz="3600" dirty="0"/>
              <a:t>44.	The desired chlorine residual is               0.9 mg/L and the demand is 2.3 mg/L.   What is the dosage that should be applied to the wastewater to achieve  the desired residual? </a:t>
            </a:r>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1217578" y="3200400"/>
            <a:ext cx="8222710" cy="5105400"/>
          </a:xfrm>
        </p:spPr>
        <p:txBody>
          <a:bodyPr/>
          <a:lstStyle/>
          <a:p>
            <a:r>
              <a:rPr lang="en-US" dirty="0"/>
              <a:t>Find the correct formula (Page 6)</a:t>
            </a:r>
          </a:p>
          <a:p>
            <a:r>
              <a:rPr lang="en-US" dirty="0"/>
              <a:t>Dose = Demand + Residual</a:t>
            </a:r>
          </a:p>
          <a:p>
            <a:pPr marL="0" indent="0">
              <a:buNone/>
            </a:pPr>
            <a:endParaRPr lang="en-US" dirty="0"/>
          </a:p>
        </p:txBody>
      </p:sp>
      <p:sp>
        <p:nvSpPr>
          <p:cNvPr id="5" name="TextBox 4">
            <a:extLst>
              <a:ext uri="{FF2B5EF4-FFF2-40B4-BE49-F238E27FC236}">
                <a16:creationId xmlns:a16="http://schemas.microsoft.com/office/drawing/2014/main" id="{21A19702-BA2F-4164-9B43-D58C01B72149}"/>
              </a:ext>
            </a:extLst>
          </p:cNvPr>
          <p:cNvSpPr txBox="1"/>
          <p:nvPr/>
        </p:nvSpPr>
        <p:spPr>
          <a:xfrm>
            <a:off x="1066800" y="4495800"/>
            <a:ext cx="1828800" cy="584775"/>
          </a:xfrm>
          <a:prstGeom prst="rect">
            <a:avLst/>
          </a:prstGeom>
          <a:noFill/>
        </p:spPr>
        <p:txBody>
          <a:bodyPr wrap="square" rtlCol="0">
            <a:spAutoFit/>
          </a:bodyPr>
          <a:lstStyle/>
          <a:p>
            <a:r>
              <a:rPr lang="en-US" sz="3200" dirty="0"/>
              <a:t>2.3 mg/L</a:t>
            </a:r>
          </a:p>
        </p:txBody>
      </p:sp>
      <p:sp>
        <p:nvSpPr>
          <p:cNvPr id="6" name="TextBox 5">
            <a:extLst>
              <a:ext uri="{FF2B5EF4-FFF2-40B4-BE49-F238E27FC236}">
                <a16:creationId xmlns:a16="http://schemas.microsoft.com/office/drawing/2014/main" id="{7FDB3978-7EB2-4B77-9B17-B2E732C16C54}"/>
              </a:ext>
            </a:extLst>
          </p:cNvPr>
          <p:cNvSpPr txBox="1"/>
          <p:nvPr/>
        </p:nvSpPr>
        <p:spPr>
          <a:xfrm>
            <a:off x="3140614" y="4495799"/>
            <a:ext cx="1828800" cy="584775"/>
          </a:xfrm>
          <a:prstGeom prst="rect">
            <a:avLst/>
          </a:prstGeom>
          <a:noFill/>
        </p:spPr>
        <p:txBody>
          <a:bodyPr wrap="square" rtlCol="0">
            <a:spAutoFit/>
          </a:bodyPr>
          <a:lstStyle/>
          <a:p>
            <a:r>
              <a:rPr lang="en-US" sz="3200" dirty="0"/>
              <a:t>0.9 mg/L</a:t>
            </a:r>
          </a:p>
        </p:txBody>
      </p:sp>
      <p:sp>
        <p:nvSpPr>
          <p:cNvPr id="7" name="TextBox 6">
            <a:extLst>
              <a:ext uri="{FF2B5EF4-FFF2-40B4-BE49-F238E27FC236}">
                <a16:creationId xmlns:a16="http://schemas.microsoft.com/office/drawing/2014/main" id="{559C0166-19BC-4E30-B127-ADF39B5BABA1}"/>
              </a:ext>
            </a:extLst>
          </p:cNvPr>
          <p:cNvSpPr txBox="1"/>
          <p:nvPr/>
        </p:nvSpPr>
        <p:spPr>
          <a:xfrm>
            <a:off x="5328933" y="4471027"/>
            <a:ext cx="1828800" cy="584775"/>
          </a:xfrm>
          <a:prstGeom prst="rect">
            <a:avLst/>
          </a:prstGeom>
          <a:noFill/>
        </p:spPr>
        <p:txBody>
          <a:bodyPr wrap="square" rtlCol="0">
            <a:spAutoFit/>
          </a:bodyPr>
          <a:lstStyle/>
          <a:p>
            <a:r>
              <a:rPr lang="en-US" sz="3200" dirty="0"/>
              <a:t>3.2 mg/L</a:t>
            </a:r>
          </a:p>
        </p:txBody>
      </p:sp>
      <p:sp>
        <p:nvSpPr>
          <p:cNvPr id="8" name="TextBox 7">
            <a:extLst>
              <a:ext uri="{FF2B5EF4-FFF2-40B4-BE49-F238E27FC236}">
                <a16:creationId xmlns:a16="http://schemas.microsoft.com/office/drawing/2014/main" id="{9FF0A2B2-A0CD-481F-A0E3-1EE6610B632E}"/>
              </a:ext>
            </a:extLst>
          </p:cNvPr>
          <p:cNvSpPr txBox="1"/>
          <p:nvPr/>
        </p:nvSpPr>
        <p:spPr>
          <a:xfrm>
            <a:off x="4891391" y="4453193"/>
            <a:ext cx="381000" cy="646331"/>
          </a:xfrm>
          <a:prstGeom prst="rect">
            <a:avLst/>
          </a:prstGeom>
          <a:noFill/>
        </p:spPr>
        <p:txBody>
          <a:bodyPr wrap="square" rtlCol="0">
            <a:spAutoFit/>
          </a:bodyPr>
          <a:lstStyle/>
          <a:p>
            <a:r>
              <a:rPr lang="en-US" sz="3600" dirty="0"/>
              <a:t>=</a:t>
            </a:r>
          </a:p>
        </p:txBody>
      </p:sp>
      <p:sp>
        <p:nvSpPr>
          <p:cNvPr id="9" name="TextBox 8">
            <a:extLst>
              <a:ext uri="{FF2B5EF4-FFF2-40B4-BE49-F238E27FC236}">
                <a16:creationId xmlns:a16="http://schemas.microsoft.com/office/drawing/2014/main" id="{632CB1CE-8996-4AC0-9BE7-6CE5BEDCD9FD}"/>
              </a:ext>
            </a:extLst>
          </p:cNvPr>
          <p:cNvSpPr txBox="1"/>
          <p:nvPr/>
        </p:nvSpPr>
        <p:spPr>
          <a:xfrm>
            <a:off x="2722123" y="4471027"/>
            <a:ext cx="440177" cy="646331"/>
          </a:xfrm>
          <a:prstGeom prst="rect">
            <a:avLst/>
          </a:prstGeom>
          <a:noFill/>
        </p:spPr>
        <p:txBody>
          <a:bodyPr wrap="square" rtlCol="0">
            <a:spAutoFit/>
          </a:bodyPr>
          <a:lstStyle/>
          <a:p>
            <a:r>
              <a:rPr lang="en-US" sz="3600" dirty="0"/>
              <a:t>+</a:t>
            </a:r>
          </a:p>
        </p:txBody>
      </p:sp>
    </p:spTree>
    <p:extLst>
      <p:ext uri="{BB962C8B-B14F-4D97-AF65-F5344CB8AC3E}">
        <p14:creationId xmlns:p14="http://schemas.microsoft.com/office/powerpoint/2010/main" val="1662667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371600" y="279975"/>
            <a:ext cx="8458200" cy="1752600"/>
          </a:xfrm>
        </p:spPr>
        <p:txBody>
          <a:bodyPr/>
          <a:lstStyle/>
          <a:p>
            <a:pPr algn="l"/>
            <a:r>
              <a:rPr lang="en-US" sz="3600" dirty="0"/>
              <a:t>45.	Determine the feed rate, in     pounds per day of chlorine gas, if        the flow through the plant is 1.3 MGD and the dosage to maintain the    desired residual is 4.2 mg/L. </a:t>
            </a:r>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1371600" y="3276600"/>
            <a:ext cx="8222710" cy="5105400"/>
          </a:xfrm>
        </p:spPr>
        <p:txBody>
          <a:bodyPr/>
          <a:lstStyle/>
          <a:p>
            <a:r>
              <a:rPr lang="en-US" dirty="0"/>
              <a:t>Find the correct formula (Page 6)</a:t>
            </a:r>
          </a:p>
          <a:p>
            <a:r>
              <a:rPr lang="en-US" dirty="0"/>
              <a:t>Feed rate = (d) x (Q) x (8.34 lbs./gal)</a:t>
            </a:r>
          </a:p>
        </p:txBody>
      </p:sp>
      <p:sp>
        <p:nvSpPr>
          <p:cNvPr id="5" name="TextBox 4">
            <a:extLst>
              <a:ext uri="{FF2B5EF4-FFF2-40B4-BE49-F238E27FC236}">
                <a16:creationId xmlns:a16="http://schemas.microsoft.com/office/drawing/2014/main" id="{21A19702-BA2F-4164-9B43-D58C01B72149}"/>
              </a:ext>
            </a:extLst>
          </p:cNvPr>
          <p:cNvSpPr txBox="1"/>
          <p:nvPr/>
        </p:nvSpPr>
        <p:spPr>
          <a:xfrm>
            <a:off x="762000" y="4800600"/>
            <a:ext cx="1828800" cy="584775"/>
          </a:xfrm>
          <a:prstGeom prst="rect">
            <a:avLst/>
          </a:prstGeom>
          <a:noFill/>
        </p:spPr>
        <p:txBody>
          <a:bodyPr wrap="square" rtlCol="0">
            <a:spAutoFit/>
          </a:bodyPr>
          <a:lstStyle/>
          <a:p>
            <a:r>
              <a:rPr lang="en-US" sz="3200" dirty="0"/>
              <a:t>4.2 mg/L</a:t>
            </a:r>
          </a:p>
        </p:txBody>
      </p:sp>
      <p:sp>
        <p:nvSpPr>
          <p:cNvPr id="6" name="TextBox 5">
            <a:extLst>
              <a:ext uri="{FF2B5EF4-FFF2-40B4-BE49-F238E27FC236}">
                <a16:creationId xmlns:a16="http://schemas.microsoft.com/office/drawing/2014/main" id="{7FDB3978-7EB2-4B77-9B17-B2E732C16C54}"/>
              </a:ext>
            </a:extLst>
          </p:cNvPr>
          <p:cNvSpPr txBox="1"/>
          <p:nvPr/>
        </p:nvSpPr>
        <p:spPr>
          <a:xfrm>
            <a:off x="2858311" y="4800600"/>
            <a:ext cx="1828800" cy="584775"/>
          </a:xfrm>
          <a:prstGeom prst="rect">
            <a:avLst/>
          </a:prstGeom>
          <a:noFill/>
        </p:spPr>
        <p:txBody>
          <a:bodyPr wrap="square" rtlCol="0">
            <a:spAutoFit/>
          </a:bodyPr>
          <a:lstStyle/>
          <a:p>
            <a:r>
              <a:rPr lang="en-US" sz="3200" dirty="0"/>
              <a:t>1.3 MGD</a:t>
            </a:r>
          </a:p>
        </p:txBody>
      </p:sp>
      <p:sp>
        <p:nvSpPr>
          <p:cNvPr id="7" name="TextBox 6">
            <a:extLst>
              <a:ext uri="{FF2B5EF4-FFF2-40B4-BE49-F238E27FC236}">
                <a16:creationId xmlns:a16="http://schemas.microsoft.com/office/drawing/2014/main" id="{559C0166-19BC-4E30-B127-ADF39B5BABA1}"/>
              </a:ext>
            </a:extLst>
          </p:cNvPr>
          <p:cNvSpPr txBox="1"/>
          <p:nvPr/>
        </p:nvSpPr>
        <p:spPr>
          <a:xfrm>
            <a:off x="1828800" y="5416179"/>
            <a:ext cx="2209800" cy="584775"/>
          </a:xfrm>
          <a:prstGeom prst="rect">
            <a:avLst/>
          </a:prstGeom>
          <a:noFill/>
        </p:spPr>
        <p:txBody>
          <a:bodyPr wrap="square" rtlCol="0">
            <a:spAutoFit/>
          </a:bodyPr>
          <a:lstStyle/>
          <a:p>
            <a:r>
              <a:rPr lang="en-US" sz="3200" dirty="0"/>
              <a:t>46 lbs./day</a:t>
            </a:r>
          </a:p>
        </p:txBody>
      </p:sp>
      <p:sp>
        <p:nvSpPr>
          <p:cNvPr id="8" name="TextBox 7">
            <a:extLst>
              <a:ext uri="{FF2B5EF4-FFF2-40B4-BE49-F238E27FC236}">
                <a16:creationId xmlns:a16="http://schemas.microsoft.com/office/drawing/2014/main" id="{9FF0A2B2-A0CD-481F-A0E3-1EE6610B632E}"/>
              </a:ext>
            </a:extLst>
          </p:cNvPr>
          <p:cNvSpPr txBox="1"/>
          <p:nvPr/>
        </p:nvSpPr>
        <p:spPr>
          <a:xfrm>
            <a:off x="1326204" y="5413441"/>
            <a:ext cx="381000" cy="646331"/>
          </a:xfrm>
          <a:prstGeom prst="rect">
            <a:avLst/>
          </a:prstGeom>
          <a:noFill/>
        </p:spPr>
        <p:txBody>
          <a:bodyPr wrap="square" rtlCol="0">
            <a:spAutoFit/>
          </a:bodyPr>
          <a:lstStyle/>
          <a:p>
            <a:r>
              <a:rPr lang="en-US" sz="3600" dirty="0"/>
              <a:t>=</a:t>
            </a:r>
          </a:p>
        </p:txBody>
      </p:sp>
      <p:sp>
        <p:nvSpPr>
          <p:cNvPr id="9" name="TextBox 8">
            <a:extLst>
              <a:ext uri="{FF2B5EF4-FFF2-40B4-BE49-F238E27FC236}">
                <a16:creationId xmlns:a16="http://schemas.microsoft.com/office/drawing/2014/main" id="{632CB1CE-8996-4AC0-9BE7-6CE5BEDCD9FD}"/>
              </a:ext>
            </a:extLst>
          </p:cNvPr>
          <p:cNvSpPr txBox="1"/>
          <p:nvPr/>
        </p:nvSpPr>
        <p:spPr>
          <a:xfrm>
            <a:off x="2446911" y="4767110"/>
            <a:ext cx="440177" cy="646331"/>
          </a:xfrm>
          <a:prstGeom prst="rect">
            <a:avLst/>
          </a:prstGeom>
          <a:noFill/>
        </p:spPr>
        <p:txBody>
          <a:bodyPr wrap="square" rtlCol="0">
            <a:spAutoFit/>
          </a:bodyPr>
          <a:lstStyle/>
          <a:p>
            <a:r>
              <a:rPr lang="en-US" sz="3600" dirty="0"/>
              <a:t>x</a:t>
            </a:r>
          </a:p>
        </p:txBody>
      </p:sp>
      <p:sp>
        <p:nvSpPr>
          <p:cNvPr id="10" name="TextBox 9">
            <a:extLst>
              <a:ext uri="{FF2B5EF4-FFF2-40B4-BE49-F238E27FC236}">
                <a16:creationId xmlns:a16="http://schemas.microsoft.com/office/drawing/2014/main" id="{C0F92383-A129-4DD7-BF78-70BAFFB64588}"/>
              </a:ext>
            </a:extLst>
          </p:cNvPr>
          <p:cNvSpPr txBox="1"/>
          <p:nvPr/>
        </p:nvSpPr>
        <p:spPr>
          <a:xfrm>
            <a:off x="4648199" y="4739044"/>
            <a:ext cx="440177" cy="646331"/>
          </a:xfrm>
          <a:prstGeom prst="rect">
            <a:avLst/>
          </a:prstGeom>
          <a:noFill/>
        </p:spPr>
        <p:txBody>
          <a:bodyPr wrap="square" rtlCol="0">
            <a:spAutoFit/>
          </a:bodyPr>
          <a:lstStyle/>
          <a:p>
            <a:r>
              <a:rPr lang="en-US" sz="3600" dirty="0"/>
              <a:t>x</a:t>
            </a:r>
          </a:p>
        </p:txBody>
      </p:sp>
      <p:sp>
        <p:nvSpPr>
          <p:cNvPr id="11" name="TextBox 10">
            <a:extLst>
              <a:ext uri="{FF2B5EF4-FFF2-40B4-BE49-F238E27FC236}">
                <a16:creationId xmlns:a16="http://schemas.microsoft.com/office/drawing/2014/main" id="{8E4D9078-C2F3-49F1-A00B-03AB2B524A69}"/>
              </a:ext>
            </a:extLst>
          </p:cNvPr>
          <p:cNvSpPr txBox="1"/>
          <p:nvPr/>
        </p:nvSpPr>
        <p:spPr>
          <a:xfrm>
            <a:off x="4954622" y="4804399"/>
            <a:ext cx="2589178" cy="584775"/>
          </a:xfrm>
          <a:prstGeom prst="rect">
            <a:avLst/>
          </a:prstGeom>
          <a:noFill/>
        </p:spPr>
        <p:txBody>
          <a:bodyPr wrap="square" rtlCol="0">
            <a:spAutoFit/>
          </a:bodyPr>
          <a:lstStyle/>
          <a:p>
            <a:r>
              <a:rPr lang="en-US" sz="3200" dirty="0"/>
              <a:t>8.34 lbs./gal</a:t>
            </a:r>
          </a:p>
        </p:txBody>
      </p:sp>
    </p:spTree>
    <p:extLst>
      <p:ext uri="{BB962C8B-B14F-4D97-AF65-F5344CB8AC3E}">
        <p14:creationId xmlns:p14="http://schemas.microsoft.com/office/powerpoint/2010/main" val="3614235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295400" y="839970"/>
            <a:ext cx="8298910" cy="579438"/>
          </a:xfrm>
        </p:spPr>
        <p:txBody>
          <a:bodyPr/>
          <a:lstStyle/>
          <a:p>
            <a:pPr algn="l"/>
            <a:r>
              <a:rPr lang="en-US" dirty="0"/>
              <a:t>6.  0.9 </a:t>
            </a:r>
            <a:r>
              <a:rPr lang="en-US" dirty="0" err="1"/>
              <a:t>cfs</a:t>
            </a:r>
            <a:r>
              <a:rPr lang="en-US" dirty="0"/>
              <a:t> to MGD</a:t>
            </a:r>
            <a:br>
              <a:rPr lang="en-US" dirty="0"/>
            </a:br>
            <a:endParaRPr lang="en-US" dirty="0"/>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990600" y="1504264"/>
            <a:ext cx="8603710" cy="5105400"/>
          </a:xfrm>
        </p:spPr>
        <p:txBody>
          <a:bodyPr/>
          <a:lstStyle/>
          <a:p>
            <a:r>
              <a:rPr lang="en-US" dirty="0"/>
              <a:t>Find the correct conversion factor </a:t>
            </a:r>
            <a:br>
              <a:rPr lang="en-US" dirty="0"/>
            </a:br>
            <a:r>
              <a:rPr lang="en-US" dirty="0"/>
              <a:t>(Page 3)</a:t>
            </a:r>
          </a:p>
          <a:p>
            <a:pPr marL="0" indent="0">
              <a:buNone/>
            </a:pPr>
            <a:r>
              <a:rPr lang="en-US" sz="3000" dirty="0"/>
              <a:t>1 ft</a:t>
            </a:r>
            <a:r>
              <a:rPr lang="en-US" sz="3000" baseline="30000" dirty="0"/>
              <a:t>3</a:t>
            </a:r>
            <a:r>
              <a:rPr lang="en-US" sz="3000" dirty="0"/>
              <a:t>/sec = 0.6463 MGD </a:t>
            </a:r>
            <a:r>
              <a:rPr lang="en-US" sz="3000" b="1" dirty="0"/>
              <a:t>or </a:t>
            </a:r>
            <a:r>
              <a:rPr lang="en-US" sz="3000" dirty="0"/>
              <a:t>1 MGD = 1.547 </a:t>
            </a:r>
            <a:r>
              <a:rPr lang="en-US" sz="3000" dirty="0" err="1"/>
              <a:t>cfs</a:t>
            </a:r>
            <a:endParaRPr lang="en-US" sz="3000" b="1" dirty="0"/>
          </a:p>
          <a:p>
            <a:pPr marL="0" indent="0">
              <a:buNone/>
            </a:pPr>
            <a:endParaRPr lang="en-US" b="1" dirty="0"/>
          </a:p>
          <a:p>
            <a:pPr marL="0" indent="0">
              <a:buNone/>
            </a:pPr>
            <a:endParaRPr lang="en-US" dirty="0"/>
          </a:p>
        </p:txBody>
      </p:sp>
      <p:sp>
        <p:nvSpPr>
          <p:cNvPr id="11" name="TextBox 10">
            <a:extLst>
              <a:ext uri="{FF2B5EF4-FFF2-40B4-BE49-F238E27FC236}">
                <a16:creationId xmlns:a16="http://schemas.microsoft.com/office/drawing/2014/main" id="{8ACCE502-2637-4005-A55F-2745CD910FAB}"/>
              </a:ext>
            </a:extLst>
          </p:cNvPr>
          <p:cNvSpPr txBox="1"/>
          <p:nvPr/>
        </p:nvSpPr>
        <p:spPr>
          <a:xfrm>
            <a:off x="2950116" y="3733799"/>
            <a:ext cx="381000" cy="646331"/>
          </a:xfrm>
          <a:prstGeom prst="rect">
            <a:avLst/>
          </a:prstGeom>
          <a:noFill/>
        </p:spPr>
        <p:txBody>
          <a:bodyPr wrap="square" rtlCol="0">
            <a:spAutoFit/>
          </a:bodyPr>
          <a:lstStyle/>
          <a:p>
            <a:r>
              <a:rPr lang="en-US" sz="3600" dirty="0"/>
              <a:t>x</a:t>
            </a:r>
          </a:p>
        </p:txBody>
      </p:sp>
      <p:sp>
        <p:nvSpPr>
          <p:cNvPr id="12" name="TextBox 11">
            <a:extLst>
              <a:ext uri="{FF2B5EF4-FFF2-40B4-BE49-F238E27FC236}">
                <a16:creationId xmlns:a16="http://schemas.microsoft.com/office/drawing/2014/main" id="{70D9F017-D0C9-4D06-98B3-169B2DCE8835}"/>
              </a:ext>
            </a:extLst>
          </p:cNvPr>
          <p:cNvSpPr txBox="1"/>
          <p:nvPr/>
        </p:nvSpPr>
        <p:spPr>
          <a:xfrm>
            <a:off x="3331116" y="3552735"/>
            <a:ext cx="2993484" cy="1754326"/>
          </a:xfrm>
          <a:prstGeom prst="rect">
            <a:avLst/>
          </a:prstGeom>
          <a:noFill/>
        </p:spPr>
        <p:txBody>
          <a:bodyPr wrap="square" rtlCol="0">
            <a:spAutoFit/>
          </a:bodyPr>
          <a:lstStyle/>
          <a:p>
            <a:r>
              <a:rPr lang="en-US" sz="3600" u="sng" dirty="0"/>
              <a:t> 0.6463 MGD</a:t>
            </a:r>
            <a:br>
              <a:rPr lang="en-US" sz="3600" u="sng" dirty="0"/>
            </a:br>
            <a:r>
              <a:rPr lang="en-US" sz="3600" dirty="0"/>
              <a:t>    1 ft</a:t>
            </a:r>
            <a:r>
              <a:rPr lang="en-US" sz="3600" baseline="30000" dirty="0"/>
              <a:t>3</a:t>
            </a:r>
            <a:r>
              <a:rPr lang="en-US" sz="3600" dirty="0"/>
              <a:t>/sec</a:t>
            </a:r>
            <a:br>
              <a:rPr lang="en-US" sz="3600" dirty="0"/>
            </a:br>
            <a:endParaRPr lang="en-US" sz="3600" u="sng" dirty="0"/>
          </a:p>
        </p:txBody>
      </p:sp>
      <p:sp>
        <p:nvSpPr>
          <p:cNvPr id="13" name="TextBox 12">
            <a:extLst>
              <a:ext uri="{FF2B5EF4-FFF2-40B4-BE49-F238E27FC236}">
                <a16:creationId xmlns:a16="http://schemas.microsoft.com/office/drawing/2014/main" id="{388773B4-6D0C-4B79-8CE8-D048FB4A9712}"/>
              </a:ext>
            </a:extLst>
          </p:cNvPr>
          <p:cNvSpPr txBox="1"/>
          <p:nvPr/>
        </p:nvSpPr>
        <p:spPr>
          <a:xfrm>
            <a:off x="762000" y="3581400"/>
            <a:ext cx="2479136" cy="1200329"/>
          </a:xfrm>
          <a:prstGeom prst="rect">
            <a:avLst/>
          </a:prstGeom>
          <a:noFill/>
        </p:spPr>
        <p:txBody>
          <a:bodyPr wrap="square" rtlCol="0">
            <a:spAutoFit/>
          </a:bodyPr>
          <a:lstStyle/>
          <a:p>
            <a:r>
              <a:rPr lang="en-US" sz="3600" u="sng" dirty="0"/>
              <a:t>0.9 ft</a:t>
            </a:r>
            <a:r>
              <a:rPr lang="en-US" sz="3600" u="sng" baseline="30000" dirty="0"/>
              <a:t>3</a:t>
            </a:r>
            <a:r>
              <a:rPr lang="en-US" sz="3600" u="sng" dirty="0"/>
              <a:t>/sec</a:t>
            </a:r>
            <a:br>
              <a:rPr lang="en-US" sz="3600" dirty="0"/>
            </a:br>
            <a:r>
              <a:rPr lang="en-US" sz="3600" dirty="0"/>
              <a:t>       1</a:t>
            </a:r>
            <a:endParaRPr lang="en-US" sz="3600" u="sng" dirty="0"/>
          </a:p>
        </p:txBody>
      </p:sp>
      <p:sp>
        <p:nvSpPr>
          <p:cNvPr id="14" name="TextBox 13">
            <a:extLst>
              <a:ext uri="{FF2B5EF4-FFF2-40B4-BE49-F238E27FC236}">
                <a16:creationId xmlns:a16="http://schemas.microsoft.com/office/drawing/2014/main" id="{A0024369-C468-49F4-A344-564C09F3556B}"/>
              </a:ext>
            </a:extLst>
          </p:cNvPr>
          <p:cNvSpPr txBox="1"/>
          <p:nvPr/>
        </p:nvSpPr>
        <p:spPr>
          <a:xfrm>
            <a:off x="6781799" y="3745148"/>
            <a:ext cx="2742441" cy="646331"/>
          </a:xfrm>
          <a:prstGeom prst="rect">
            <a:avLst/>
          </a:prstGeom>
          <a:noFill/>
        </p:spPr>
        <p:txBody>
          <a:bodyPr wrap="square" rtlCol="0">
            <a:spAutoFit/>
          </a:bodyPr>
          <a:lstStyle/>
          <a:p>
            <a:r>
              <a:rPr lang="en-US" sz="3600" dirty="0"/>
              <a:t>0.58 MGD</a:t>
            </a:r>
            <a:endParaRPr lang="en-US" sz="3600" baseline="30000" dirty="0"/>
          </a:p>
        </p:txBody>
      </p:sp>
      <p:sp>
        <p:nvSpPr>
          <p:cNvPr id="16" name="TextBox 15">
            <a:extLst>
              <a:ext uri="{FF2B5EF4-FFF2-40B4-BE49-F238E27FC236}">
                <a16:creationId xmlns:a16="http://schemas.microsoft.com/office/drawing/2014/main" id="{49132294-90F6-4AAB-97C5-A0F9E2FC6272}"/>
              </a:ext>
            </a:extLst>
          </p:cNvPr>
          <p:cNvSpPr txBox="1"/>
          <p:nvPr/>
        </p:nvSpPr>
        <p:spPr>
          <a:xfrm>
            <a:off x="6217190" y="3745148"/>
            <a:ext cx="381000" cy="646331"/>
          </a:xfrm>
          <a:prstGeom prst="rect">
            <a:avLst/>
          </a:prstGeom>
          <a:noFill/>
        </p:spPr>
        <p:txBody>
          <a:bodyPr wrap="square" rtlCol="0">
            <a:spAutoFit/>
          </a:bodyPr>
          <a:lstStyle/>
          <a:p>
            <a:r>
              <a:rPr lang="en-US" sz="3600" dirty="0"/>
              <a:t>=</a:t>
            </a:r>
          </a:p>
        </p:txBody>
      </p:sp>
      <p:cxnSp>
        <p:nvCxnSpPr>
          <p:cNvPr id="18" name="Straight Connector 17">
            <a:extLst>
              <a:ext uri="{FF2B5EF4-FFF2-40B4-BE49-F238E27FC236}">
                <a16:creationId xmlns:a16="http://schemas.microsoft.com/office/drawing/2014/main" id="{8960D1BF-4E48-47E6-AE3B-ECCFE9A14845}"/>
              </a:ext>
            </a:extLst>
          </p:cNvPr>
          <p:cNvCxnSpPr>
            <a:cxnSpLocks/>
          </p:cNvCxnSpPr>
          <p:nvPr/>
        </p:nvCxnSpPr>
        <p:spPr>
          <a:xfrm flipH="1">
            <a:off x="4335243" y="4380130"/>
            <a:ext cx="1277869" cy="168377"/>
          </a:xfrm>
          <a:prstGeom prst="line">
            <a:avLst/>
          </a:prstGeom>
        </p:spPr>
        <p:style>
          <a:lnRef idx="2">
            <a:schemeClr val="dk1"/>
          </a:lnRef>
          <a:fillRef idx="0">
            <a:schemeClr val="dk1"/>
          </a:fillRef>
          <a:effectRef idx="1">
            <a:schemeClr val="dk1"/>
          </a:effectRef>
          <a:fontRef idx="minor">
            <a:schemeClr val="tx1"/>
          </a:fontRef>
        </p:style>
      </p:cxnSp>
      <p:cxnSp>
        <p:nvCxnSpPr>
          <p:cNvPr id="20" name="Straight Connector 19">
            <a:extLst>
              <a:ext uri="{FF2B5EF4-FFF2-40B4-BE49-F238E27FC236}">
                <a16:creationId xmlns:a16="http://schemas.microsoft.com/office/drawing/2014/main" id="{FF33442C-BD4B-412F-85AD-BE219BE64C10}"/>
              </a:ext>
            </a:extLst>
          </p:cNvPr>
          <p:cNvCxnSpPr>
            <a:cxnSpLocks/>
          </p:cNvCxnSpPr>
          <p:nvPr/>
        </p:nvCxnSpPr>
        <p:spPr>
          <a:xfrm flipH="1">
            <a:off x="1652236" y="3886200"/>
            <a:ext cx="1214790" cy="150213"/>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600821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6" grpId="0"/>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326204" y="279975"/>
            <a:ext cx="8458200" cy="1752600"/>
          </a:xfrm>
        </p:spPr>
        <p:txBody>
          <a:bodyPr/>
          <a:lstStyle/>
          <a:p>
            <a:pPr algn="l"/>
            <a:r>
              <a:rPr lang="en-US" sz="3600" dirty="0"/>
              <a:t>46.	The dosage required to maintain  the desired residual is 4.1 mg/L.  How many pounds per day, of gaseous chlorine, must be fed if the flow is 0.8 MGD?</a:t>
            </a:r>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1219200" y="3183906"/>
            <a:ext cx="8222710" cy="5105400"/>
          </a:xfrm>
        </p:spPr>
        <p:txBody>
          <a:bodyPr/>
          <a:lstStyle/>
          <a:p>
            <a:r>
              <a:rPr lang="en-US" dirty="0"/>
              <a:t>Find the correct formula (Page 6)</a:t>
            </a:r>
          </a:p>
          <a:p>
            <a:r>
              <a:rPr lang="en-US" dirty="0"/>
              <a:t>Feed rate = (d) x (Q) x (8.34 lbs./gal)</a:t>
            </a:r>
          </a:p>
        </p:txBody>
      </p:sp>
      <p:sp>
        <p:nvSpPr>
          <p:cNvPr id="5" name="TextBox 4">
            <a:extLst>
              <a:ext uri="{FF2B5EF4-FFF2-40B4-BE49-F238E27FC236}">
                <a16:creationId xmlns:a16="http://schemas.microsoft.com/office/drawing/2014/main" id="{21A19702-BA2F-4164-9B43-D58C01B72149}"/>
              </a:ext>
            </a:extLst>
          </p:cNvPr>
          <p:cNvSpPr txBox="1"/>
          <p:nvPr/>
        </p:nvSpPr>
        <p:spPr>
          <a:xfrm>
            <a:off x="762000" y="4800600"/>
            <a:ext cx="1828800" cy="584775"/>
          </a:xfrm>
          <a:prstGeom prst="rect">
            <a:avLst/>
          </a:prstGeom>
          <a:noFill/>
        </p:spPr>
        <p:txBody>
          <a:bodyPr wrap="square" rtlCol="0">
            <a:spAutoFit/>
          </a:bodyPr>
          <a:lstStyle/>
          <a:p>
            <a:r>
              <a:rPr lang="en-US" sz="3200" dirty="0"/>
              <a:t>4.1 mg/L</a:t>
            </a:r>
          </a:p>
        </p:txBody>
      </p:sp>
      <p:sp>
        <p:nvSpPr>
          <p:cNvPr id="6" name="TextBox 5">
            <a:extLst>
              <a:ext uri="{FF2B5EF4-FFF2-40B4-BE49-F238E27FC236}">
                <a16:creationId xmlns:a16="http://schemas.microsoft.com/office/drawing/2014/main" id="{7FDB3978-7EB2-4B77-9B17-B2E732C16C54}"/>
              </a:ext>
            </a:extLst>
          </p:cNvPr>
          <p:cNvSpPr txBox="1"/>
          <p:nvPr/>
        </p:nvSpPr>
        <p:spPr>
          <a:xfrm>
            <a:off x="2858311" y="4800600"/>
            <a:ext cx="1828800" cy="584775"/>
          </a:xfrm>
          <a:prstGeom prst="rect">
            <a:avLst/>
          </a:prstGeom>
          <a:noFill/>
        </p:spPr>
        <p:txBody>
          <a:bodyPr wrap="square" rtlCol="0">
            <a:spAutoFit/>
          </a:bodyPr>
          <a:lstStyle/>
          <a:p>
            <a:r>
              <a:rPr lang="en-US" sz="3200" dirty="0"/>
              <a:t>0.8 MGD</a:t>
            </a:r>
          </a:p>
        </p:txBody>
      </p:sp>
      <p:sp>
        <p:nvSpPr>
          <p:cNvPr id="7" name="TextBox 6">
            <a:extLst>
              <a:ext uri="{FF2B5EF4-FFF2-40B4-BE49-F238E27FC236}">
                <a16:creationId xmlns:a16="http://schemas.microsoft.com/office/drawing/2014/main" id="{559C0166-19BC-4E30-B127-ADF39B5BABA1}"/>
              </a:ext>
            </a:extLst>
          </p:cNvPr>
          <p:cNvSpPr txBox="1"/>
          <p:nvPr/>
        </p:nvSpPr>
        <p:spPr>
          <a:xfrm>
            <a:off x="1828800" y="5416179"/>
            <a:ext cx="3962400" cy="1077218"/>
          </a:xfrm>
          <a:prstGeom prst="rect">
            <a:avLst/>
          </a:prstGeom>
          <a:noFill/>
        </p:spPr>
        <p:txBody>
          <a:bodyPr wrap="square" rtlCol="0">
            <a:spAutoFit/>
          </a:bodyPr>
          <a:lstStyle/>
          <a:p>
            <a:r>
              <a:rPr lang="en-US" sz="3200" dirty="0"/>
              <a:t>28 lbs./day  (Explain the rounding)</a:t>
            </a:r>
          </a:p>
        </p:txBody>
      </p:sp>
      <p:sp>
        <p:nvSpPr>
          <p:cNvPr id="8" name="TextBox 7">
            <a:extLst>
              <a:ext uri="{FF2B5EF4-FFF2-40B4-BE49-F238E27FC236}">
                <a16:creationId xmlns:a16="http://schemas.microsoft.com/office/drawing/2014/main" id="{9FF0A2B2-A0CD-481F-A0E3-1EE6610B632E}"/>
              </a:ext>
            </a:extLst>
          </p:cNvPr>
          <p:cNvSpPr txBox="1"/>
          <p:nvPr/>
        </p:nvSpPr>
        <p:spPr>
          <a:xfrm>
            <a:off x="1326204" y="5413441"/>
            <a:ext cx="381000" cy="646331"/>
          </a:xfrm>
          <a:prstGeom prst="rect">
            <a:avLst/>
          </a:prstGeom>
          <a:noFill/>
        </p:spPr>
        <p:txBody>
          <a:bodyPr wrap="square" rtlCol="0">
            <a:spAutoFit/>
          </a:bodyPr>
          <a:lstStyle/>
          <a:p>
            <a:r>
              <a:rPr lang="en-US" sz="3600" dirty="0"/>
              <a:t>=</a:t>
            </a:r>
          </a:p>
        </p:txBody>
      </p:sp>
      <p:sp>
        <p:nvSpPr>
          <p:cNvPr id="9" name="TextBox 8">
            <a:extLst>
              <a:ext uri="{FF2B5EF4-FFF2-40B4-BE49-F238E27FC236}">
                <a16:creationId xmlns:a16="http://schemas.microsoft.com/office/drawing/2014/main" id="{632CB1CE-8996-4AC0-9BE7-6CE5BEDCD9FD}"/>
              </a:ext>
            </a:extLst>
          </p:cNvPr>
          <p:cNvSpPr txBox="1"/>
          <p:nvPr/>
        </p:nvSpPr>
        <p:spPr>
          <a:xfrm>
            <a:off x="2446911" y="4767110"/>
            <a:ext cx="440177" cy="646331"/>
          </a:xfrm>
          <a:prstGeom prst="rect">
            <a:avLst/>
          </a:prstGeom>
          <a:noFill/>
        </p:spPr>
        <p:txBody>
          <a:bodyPr wrap="square" rtlCol="0">
            <a:spAutoFit/>
          </a:bodyPr>
          <a:lstStyle/>
          <a:p>
            <a:r>
              <a:rPr lang="en-US" sz="3600" dirty="0"/>
              <a:t>x</a:t>
            </a:r>
          </a:p>
        </p:txBody>
      </p:sp>
      <p:sp>
        <p:nvSpPr>
          <p:cNvPr id="10" name="TextBox 9">
            <a:extLst>
              <a:ext uri="{FF2B5EF4-FFF2-40B4-BE49-F238E27FC236}">
                <a16:creationId xmlns:a16="http://schemas.microsoft.com/office/drawing/2014/main" id="{C0F92383-A129-4DD7-BF78-70BAFFB64588}"/>
              </a:ext>
            </a:extLst>
          </p:cNvPr>
          <p:cNvSpPr txBox="1"/>
          <p:nvPr/>
        </p:nvSpPr>
        <p:spPr>
          <a:xfrm>
            <a:off x="4648199" y="4739044"/>
            <a:ext cx="440177" cy="646331"/>
          </a:xfrm>
          <a:prstGeom prst="rect">
            <a:avLst/>
          </a:prstGeom>
          <a:noFill/>
        </p:spPr>
        <p:txBody>
          <a:bodyPr wrap="square" rtlCol="0">
            <a:spAutoFit/>
          </a:bodyPr>
          <a:lstStyle/>
          <a:p>
            <a:r>
              <a:rPr lang="en-US" sz="3600" dirty="0"/>
              <a:t>x</a:t>
            </a:r>
          </a:p>
        </p:txBody>
      </p:sp>
      <p:sp>
        <p:nvSpPr>
          <p:cNvPr id="11" name="TextBox 10">
            <a:extLst>
              <a:ext uri="{FF2B5EF4-FFF2-40B4-BE49-F238E27FC236}">
                <a16:creationId xmlns:a16="http://schemas.microsoft.com/office/drawing/2014/main" id="{8E4D9078-C2F3-49F1-A00B-03AB2B524A69}"/>
              </a:ext>
            </a:extLst>
          </p:cNvPr>
          <p:cNvSpPr txBox="1"/>
          <p:nvPr/>
        </p:nvSpPr>
        <p:spPr>
          <a:xfrm>
            <a:off x="4954622" y="4804399"/>
            <a:ext cx="2589178" cy="584775"/>
          </a:xfrm>
          <a:prstGeom prst="rect">
            <a:avLst/>
          </a:prstGeom>
          <a:noFill/>
        </p:spPr>
        <p:txBody>
          <a:bodyPr wrap="square" rtlCol="0">
            <a:spAutoFit/>
          </a:bodyPr>
          <a:lstStyle/>
          <a:p>
            <a:r>
              <a:rPr lang="en-US" sz="3200" dirty="0"/>
              <a:t>8.34 lbs./gal</a:t>
            </a:r>
          </a:p>
        </p:txBody>
      </p:sp>
    </p:spTree>
    <p:extLst>
      <p:ext uri="{BB962C8B-B14F-4D97-AF65-F5344CB8AC3E}">
        <p14:creationId xmlns:p14="http://schemas.microsoft.com/office/powerpoint/2010/main" val="2893032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371600" y="175110"/>
            <a:ext cx="8458200" cy="1752600"/>
          </a:xfrm>
        </p:spPr>
        <p:txBody>
          <a:bodyPr/>
          <a:lstStyle/>
          <a:p>
            <a:pPr algn="l"/>
            <a:r>
              <a:rPr lang="en-US" sz="3600" dirty="0"/>
              <a:t>47.	Determine the feed rate, in    pounds per day, if the flow through     the plant is 0.84 MGD, the required dosage is 3.4 mg/L, and you are  applying HTH with an availability of  65%. </a:t>
            </a:r>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685800" y="3507072"/>
            <a:ext cx="8222710" cy="5105400"/>
          </a:xfrm>
        </p:spPr>
        <p:txBody>
          <a:bodyPr/>
          <a:lstStyle/>
          <a:p>
            <a:r>
              <a:rPr lang="en-US" dirty="0"/>
              <a:t>Find the correct formula (Page 6)</a:t>
            </a:r>
          </a:p>
          <a:p>
            <a:r>
              <a:rPr lang="en-US" dirty="0"/>
              <a:t>Feed rate = </a:t>
            </a:r>
            <a:r>
              <a:rPr lang="en-US" u="sng" dirty="0"/>
              <a:t>(d) x (Q) x (8.34 lbs./gal)</a:t>
            </a:r>
            <a:br>
              <a:rPr lang="en-US" dirty="0"/>
            </a:br>
            <a:r>
              <a:rPr lang="en-US" dirty="0"/>
              <a:t>                       </a:t>
            </a:r>
            <a:br>
              <a:rPr lang="en-US" u="sng" dirty="0"/>
            </a:br>
            <a:r>
              <a:rPr lang="en-US" u="sng" dirty="0"/>
              <a:t>                         </a:t>
            </a:r>
          </a:p>
        </p:txBody>
      </p:sp>
      <p:sp>
        <p:nvSpPr>
          <p:cNvPr id="5" name="TextBox 4">
            <a:extLst>
              <a:ext uri="{FF2B5EF4-FFF2-40B4-BE49-F238E27FC236}">
                <a16:creationId xmlns:a16="http://schemas.microsoft.com/office/drawing/2014/main" id="{21A19702-BA2F-4164-9B43-D58C01B72149}"/>
              </a:ext>
            </a:extLst>
          </p:cNvPr>
          <p:cNvSpPr txBox="1"/>
          <p:nvPr/>
        </p:nvSpPr>
        <p:spPr>
          <a:xfrm>
            <a:off x="685798" y="5105016"/>
            <a:ext cx="1828800" cy="584775"/>
          </a:xfrm>
          <a:prstGeom prst="rect">
            <a:avLst/>
          </a:prstGeom>
          <a:noFill/>
        </p:spPr>
        <p:txBody>
          <a:bodyPr wrap="square" rtlCol="0">
            <a:spAutoFit/>
          </a:bodyPr>
          <a:lstStyle/>
          <a:p>
            <a:r>
              <a:rPr lang="en-US" sz="3200" dirty="0"/>
              <a:t>3.4 mg/L</a:t>
            </a:r>
          </a:p>
        </p:txBody>
      </p:sp>
      <p:sp>
        <p:nvSpPr>
          <p:cNvPr id="6" name="TextBox 5">
            <a:extLst>
              <a:ext uri="{FF2B5EF4-FFF2-40B4-BE49-F238E27FC236}">
                <a16:creationId xmlns:a16="http://schemas.microsoft.com/office/drawing/2014/main" id="{7FDB3978-7EB2-4B77-9B17-B2E732C16C54}"/>
              </a:ext>
            </a:extLst>
          </p:cNvPr>
          <p:cNvSpPr txBox="1"/>
          <p:nvPr/>
        </p:nvSpPr>
        <p:spPr>
          <a:xfrm>
            <a:off x="2760830" y="5113899"/>
            <a:ext cx="2039770" cy="584775"/>
          </a:xfrm>
          <a:prstGeom prst="rect">
            <a:avLst/>
          </a:prstGeom>
          <a:noFill/>
        </p:spPr>
        <p:txBody>
          <a:bodyPr wrap="square" rtlCol="0">
            <a:spAutoFit/>
          </a:bodyPr>
          <a:lstStyle/>
          <a:p>
            <a:r>
              <a:rPr lang="en-US" sz="3200" dirty="0"/>
              <a:t>0.84 MGD</a:t>
            </a:r>
          </a:p>
        </p:txBody>
      </p:sp>
      <p:sp>
        <p:nvSpPr>
          <p:cNvPr id="7" name="TextBox 6">
            <a:extLst>
              <a:ext uri="{FF2B5EF4-FFF2-40B4-BE49-F238E27FC236}">
                <a16:creationId xmlns:a16="http://schemas.microsoft.com/office/drawing/2014/main" id="{559C0166-19BC-4E30-B127-ADF39B5BABA1}"/>
              </a:ext>
            </a:extLst>
          </p:cNvPr>
          <p:cNvSpPr txBox="1"/>
          <p:nvPr/>
        </p:nvSpPr>
        <p:spPr>
          <a:xfrm>
            <a:off x="6051924" y="6147927"/>
            <a:ext cx="3962400" cy="584775"/>
          </a:xfrm>
          <a:prstGeom prst="rect">
            <a:avLst/>
          </a:prstGeom>
          <a:noFill/>
        </p:spPr>
        <p:txBody>
          <a:bodyPr wrap="square" rtlCol="0">
            <a:spAutoFit/>
          </a:bodyPr>
          <a:lstStyle/>
          <a:p>
            <a:r>
              <a:rPr lang="en-US" sz="3200" dirty="0"/>
              <a:t>37 lbs./day</a:t>
            </a:r>
          </a:p>
        </p:txBody>
      </p:sp>
      <p:sp>
        <p:nvSpPr>
          <p:cNvPr id="8" name="TextBox 7">
            <a:extLst>
              <a:ext uri="{FF2B5EF4-FFF2-40B4-BE49-F238E27FC236}">
                <a16:creationId xmlns:a16="http://schemas.microsoft.com/office/drawing/2014/main" id="{9FF0A2B2-A0CD-481F-A0E3-1EE6610B632E}"/>
              </a:ext>
            </a:extLst>
          </p:cNvPr>
          <p:cNvSpPr txBox="1"/>
          <p:nvPr/>
        </p:nvSpPr>
        <p:spPr>
          <a:xfrm>
            <a:off x="5541314" y="6138337"/>
            <a:ext cx="381000" cy="646331"/>
          </a:xfrm>
          <a:prstGeom prst="rect">
            <a:avLst/>
          </a:prstGeom>
          <a:noFill/>
        </p:spPr>
        <p:txBody>
          <a:bodyPr wrap="square" rtlCol="0">
            <a:spAutoFit/>
          </a:bodyPr>
          <a:lstStyle/>
          <a:p>
            <a:r>
              <a:rPr lang="en-US" sz="3600" dirty="0"/>
              <a:t>=</a:t>
            </a:r>
          </a:p>
        </p:txBody>
      </p:sp>
      <p:sp>
        <p:nvSpPr>
          <p:cNvPr id="9" name="TextBox 8">
            <a:extLst>
              <a:ext uri="{FF2B5EF4-FFF2-40B4-BE49-F238E27FC236}">
                <a16:creationId xmlns:a16="http://schemas.microsoft.com/office/drawing/2014/main" id="{632CB1CE-8996-4AC0-9BE7-6CE5BEDCD9FD}"/>
              </a:ext>
            </a:extLst>
          </p:cNvPr>
          <p:cNvSpPr txBox="1"/>
          <p:nvPr/>
        </p:nvSpPr>
        <p:spPr>
          <a:xfrm>
            <a:off x="2370711" y="5043460"/>
            <a:ext cx="440177" cy="646331"/>
          </a:xfrm>
          <a:prstGeom prst="rect">
            <a:avLst/>
          </a:prstGeom>
          <a:noFill/>
        </p:spPr>
        <p:txBody>
          <a:bodyPr wrap="square" rtlCol="0">
            <a:spAutoFit/>
          </a:bodyPr>
          <a:lstStyle/>
          <a:p>
            <a:r>
              <a:rPr lang="en-US" sz="3600" dirty="0"/>
              <a:t>x</a:t>
            </a:r>
          </a:p>
        </p:txBody>
      </p:sp>
      <p:sp>
        <p:nvSpPr>
          <p:cNvPr id="10" name="TextBox 9">
            <a:extLst>
              <a:ext uri="{FF2B5EF4-FFF2-40B4-BE49-F238E27FC236}">
                <a16:creationId xmlns:a16="http://schemas.microsoft.com/office/drawing/2014/main" id="{C0F92383-A129-4DD7-BF78-70BAFFB64588}"/>
              </a:ext>
            </a:extLst>
          </p:cNvPr>
          <p:cNvSpPr txBox="1"/>
          <p:nvPr/>
        </p:nvSpPr>
        <p:spPr>
          <a:xfrm>
            <a:off x="4727242" y="5052343"/>
            <a:ext cx="440177" cy="646331"/>
          </a:xfrm>
          <a:prstGeom prst="rect">
            <a:avLst/>
          </a:prstGeom>
          <a:noFill/>
        </p:spPr>
        <p:txBody>
          <a:bodyPr wrap="square" rtlCol="0">
            <a:spAutoFit/>
          </a:bodyPr>
          <a:lstStyle/>
          <a:p>
            <a:r>
              <a:rPr lang="en-US" sz="3600" dirty="0"/>
              <a:t>x</a:t>
            </a:r>
          </a:p>
        </p:txBody>
      </p:sp>
      <p:sp>
        <p:nvSpPr>
          <p:cNvPr id="11" name="TextBox 10">
            <a:extLst>
              <a:ext uri="{FF2B5EF4-FFF2-40B4-BE49-F238E27FC236}">
                <a16:creationId xmlns:a16="http://schemas.microsoft.com/office/drawing/2014/main" id="{8E4D9078-C2F3-49F1-A00B-03AB2B524A69}"/>
              </a:ext>
            </a:extLst>
          </p:cNvPr>
          <p:cNvSpPr txBox="1"/>
          <p:nvPr/>
        </p:nvSpPr>
        <p:spPr>
          <a:xfrm>
            <a:off x="5120604" y="5113899"/>
            <a:ext cx="2589178" cy="584775"/>
          </a:xfrm>
          <a:prstGeom prst="rect">
            <a:avLst/>
          </a:prstGeom>
          <a:noFill/>
        </p:spPr>
        <p:txBody>
          <a:bodyPr wrap="square" rtlCol="0">
            <a:spAutoFit/>
          </a:bodyPr>
          <a:lstStyle/>
          <a:p>
            <a:r>
              <a:rPr lang="en-US" sz="3200" dirty="0"/>
              <a:t>8.34 lbs./gal</a:t>
            </a:r>
          </a:p>
        </p:txBody>
      </p:sp>
      <p:cxnSp>
        <p:nvCxnSpPr>
          <p:cNvPr id="12" name="Straight Connector 11">
            <a:extLst>
              <a:ext uri="{FF2B5EF4-FFF2-40B4-BE49-F238E27FC236}">
                <a16:creationId xmlns:a16="http://schemas.microsoft.com/office/drawing/2014/main" id="{2B1542EF-ED9E-424E-8BE1-BB09F926BC66}"/>
              </a:ext>
            </a:extLst>
          </p:cNvPr>
          <p:cNvCxnSpPr/>
          <p:nvPr/>
        </p:nvCxnSpPr>
        <p:spPr>
          <a:xfrm>
            <a:off x="762000" y="5635355"/>
            <a:ext cx="6705600" cy="0"/>
          </a:xfrm>
          <a:prstGeom prst="line">
            <a:avLst/>
          </a:prstGeom>
        </p:spPr>
        <p:style>
          <a:lnRef idx="2">
            <a:schemeClr val="dk1"/>
          </a:lnRef>
          <a:fillRef idx="0">
            <a:schemeClr val="dk1"/>
          </a:fillRef>
          <a:effectRef idx="1">
            <a:schemeClr val="dk1"/>
          </a:effectRef>
          <a:fontRef idx="minor">
            <a:schemeClr val="tx1"/>
          </a:fontRef>
        </p:style>
      </p:cxnSp>
      <p:sp>
        <p:nvSpPr>
          <p:cNvPr id="13" name="TextBox 12">
            <a:extLst>
              <a:ext uri="{FF2B5EF4-FFF2-40B4-BE49-F238E27FC236}">
                <a16:creationId xmlns:a16="http://schemas.microsoft.com/office/drawing/2014/main" id="{7EBBAE8A-7810-4CAE-84DD-50C1A81BA42E}"/>
              </a:ext>
            </a:extLst>
          </p:cNvPr>
          <p:cNvSpPr txBox="1"/>
          <p:nvPr/>
        </p:nvSpPr>
        <p:spPr>
          <a:xfrm>
            <a:off x="3427172" y="5572035"/>
            <a:ext cx="1828800" cy="584775"/>
          </a:xfrm>
          <a:prstGeom prst="rect">
            <a:avLst/>
          </a:prstGeom>
          <a:noFill/>
        </p:spPr>
        <p:txBody>
          <a:bodyPr wrap="square" rtlCol="0">
            <a:spAutoFit/>
          </a:bodyPr>
          <a:lstStyle/>
          <a:p>
            <a:r>
              <a:rPr lang="en-US" sz="3200" dirty="0"/>
              <a:t>0.65</a:t>
            </a:r>
          </a:p>
        </p:txBody>
      </p:sp>
      <p:sp>
        <p:nvSpPr>
          <p:cNvPr id="14" name="TextBox 13">
            <a:extLst>
              <a:ext uri="{FF2B5EF4-FFF2-40B4-BE49-F238E27FC236}">
                <a16:creationId xmlns:a16="http://schemas.microsoft.com/office/drawing/2014/main" id="{19F247C4-83F3-4A62-9633-013A5CDF3F21}"/>
              </a:ext>
            </a:extLst>
          </p:cNvPr>
          <p:cNvSpPr txBox="1"/>
          <p:nvPr/>
        </p:nvSpPr>
        <p:spPr>
          <a:xfrm>
            <a:off x="3780715" y="4538007"/>
            <a:ext cx="3267281" cy="584775"/>
          </a:xfrm>
          <a:prstGeom prst="rect">
            <a:avLst/>
          </a:prstGeom>
          <a:noFill/>
        </p:spPr>
        <p:txBody>
          <a:bodyPr wrap="square" rtlCol="0">
            <a:spAutoFit/>
          </a:bodyPr>
          <a:lstStyle/>
          <a:p>
            <a:r>
              <a:rPr lang="en-US" sz="3200" dirty="0"/>
              <a:t>Chemical Purity</a:t>
            </a:r>
          </a:p>
        </p:txBody>
      </p:sp>
    </p:spTree>
    <p:extLst>
      <p:ext uri="{BB962C8B-B14F-4D97-AF65-F5344CB8AC3E}">
        <p14:creationId xmlns:p14="http://schemas.microsoft.com/office/powerpoint/2010/main" val="3394454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P spid="13" grpId="0"/>
      <p:bldP spid="14" grpId="0"/>
    </p:bld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ACFC-D6B5-4456-93B8-96B780DB43D9}"/>
              </a:ext>
            </a:extLst>
          </p:cNvPr>
          <p:cNvSpPr>
            <a:spLocks noGrp="1"/>
          </p:cNvSpPr>
          <p:nvPr>
            <p:ph type="title"/>
          </p:nvPr>
        </p:nvSpPr>
        <p:spPr>
          <a:xfrm>
            <a:off x="1295400" y="153426"/>
            <a:ext cx="8458200" cy="1752600"/>
          </a:xfrm>
        </p:spPr>
        <p:txBody>
          <a:bodyPr/>
          <a:lstStyle/>
          <a:p>
            <a:pPr algn="l"/>
            <a:r>
              <a:rPr lang="en-US" sz="3400" dirty="0"/>
              <a:t>48.	A WWTP is using 5% sodium hypochlorite to disinfect the effluent.  If   the required dosage is 4.1 mg/L and       the flow 0.5 MGD, how many pounds     per day will need to be fed to the flow?</a:t>
            </a:r>
          </a:p>
        </p:txBody>
      </p:sp>
      <p:sp>
        <p:nvSpPr>
          <p:cNvPr id="3" name="Content Placeholder 2">
            <a:extLst>
              <a:ext uri="{FF2B5EF4-FFF2-40B4-BE49-F238E27FC236}">
                <a16:creationId xmlns:a16="http://schemas.microsoft.com/office/drawing/2014/main" id="{EF31FDE3-F9F0-4A4F-B21F-2EFA2807C8E3}"/>
              </a:ext>
            </a:extLst>
          </p:cNvPr>
          <p:cNvSpPr>
            <a:spLocks noGrp="1"/>
          </p:cNvSpPr>
          <p:nvPr>
            <p:ph idx="1"/>
          </p:nvPr>
        </p:nvSpPr>
        <p:spPr>
          <a:xfrm>
            <a:off x="533400" y="3448434"/>
            <a:ext cx="8222710" cy="5105400"/>
          </a:xfrm>
        </p:spPr>
        <p:txBody>
          <a:bodyPr/>
          <a:lstStyle/>
          <a:p>
            <a:r>
              <a:rPr lang="en-US" dirty="0"/>
              <a:t>Find the correct formula (Page 6)</a:t>
            </a:r>
          </a:p>
          <a:p>
            <a:r>
              <a:rPr lang="en-US" dirty="0"/>
              <a:t>Feed rate = </a:t>
            </a:r>
            <a:r>
              <a:rPr lang="en-US" u="sng" dirty="0"/>
              <a:t>(d) x (Q) x (8.34 lbs./gal)</a:t>
            </a:r>
            <a:br>
              <a:rPr lang="en-US" dirty="0"/>
            </a:br>
            <a:r>
              <a:rPr lang="en-US" dirty="0"/>
              <a:t>                       </a:t>
            </a:r>
            <a:br>
              <a:rPr lang="en-US" u="sng" dirty="0"/>
            </a:br>
            <a:r>
              <a:rPr lang="en-US" u="sng" dirty="0"/>
              <a:t>                         </a:t>
            </a:r>
          </a:p>
        </p:txBody>
      </p:sp>
      <p:sp>
        <p:nvSpPr>
          <p:cNvPr id="5" name="TextBox 4">
            <a:extLst>
              <a:ext uri="{FF2B5EF4-FFF2-40B4-BE49-F238E27FC236}">
                <a16:creationId xmlns:a16="http://schemas.microsoft.com/office/drawing/2014/main" id="{21A19702-BA2F-4164-9B43-D58C01B72149}"/>
              </a:ext>
            </a:extLst>
          </p:cNvPr>
          <p:cNvSpPr txBox="1"/>
          <p:nvPr/>
        </p:nvSpPr>
        <p:spPr>
          <a:xfrm>
            <a:off x="685798" y="5105016"/>
            <a:ext cx="1828800" cy="584775"/>
          </a:xfrm>
          <a:prstGeom prst="rect">
            <a:avLst/>
          </a:prstGeom>
          <a:noFill/>
        </p:spPr>
        <p:txBody>
          <a:bodyPr wrap="square" rtlCol="0">
            <a:spAutoFit/>
          </a:bodyPr>
          <a:lstStyle/>
          <a:p>
            <a:r>
              <a:rPr lang="en-US" sz="3200" dirty="0"/>
              <a:t>4.1 mg/L</a:t>
            </a:r>
          </a:p>
        </p:txBody>
      </p:sp>
      <p:sp>
        <p:nvSpPr>
          <p:cNvPr id="6" name="TextBox 5">
            <a:extLst>
              <a:ext uri="{FF2B5EF4-FFF2-40B4-BE49-F238E27FC236}">
                <a16:creationId xmlns:a16="http://schemas.microsoft.com/office/drawing/2014/main" id="{7FDB3978-7EB2-4B77-9B17-B2E732C16C54}"/>
              </a:ext>
            </a:extLst>
          </p:cNvPr>
          <p:cNvSpPr txBox="1"/>
          <p:nvPr/>
        </p:nvSpPr>
        <p:spPr>
          <a:xfrm>
            <a:off x="2760830" y="5113899"/>
            <a:ext cx="2039770" cy="584775"/>
          </a:xfrm>
          <a:prstGeom prst="rect">
            <a:avLst/>
          </a:prstGeom>
          <a:noFill/>
        </p:spPr>
        <p:txBody>
          <a:bodyPr wrap="square" rtlCol="0">
            <a:spAutoFit/>
          </a:bodyPr>
          <a:lstStyle/>
          <a:p>
            <a:r>
              <a:rPr lang="en-US" sz="3200" dirty="0"/>
              <a:t>0.5 MGD</a:t>
            </a:r>
          </a:p>
        </p:txBody>
      </p:sp>
      <p:sp>
        <p:nvSpPr>
          <p:cNvPr id="7" name="TextBox 6">
            <a:extLst>
              <a:ext uri="{FF2B5EF4-FFF2-40B4-BE49-F238E27FC236}">
                <a16:creationId xmlns:a16="http://schemas.microsoft.com/office/drawing/2014/main" id="{559C0166-19BC-4E30-B127-ADF39B5BABA1}"/>
              </a:ext>
            </a:extLst>
          </p:cNvPr>
          <p:cNvSpPr txBox="1"/>
          <p:nvPr/>
        </p:nvSpPr>
        <p:spPr>
          <a:xfrm>
            <a:off x="6051924" y="6147927"/>
            <a:ext cx="3962400" cy="584775"/>
          </a:xfrm>
          <a:prstGeom prst="rect">
            <a:avLst/>
          </a:prstGeom>
          <a:noFill/>
        </p:spPr>
        <p:txBody>
          <a:bodyPr wrap="square" rtlCol="0">
            <a:spAutoFit/>
          </a:bodyPr>
          <a:lstStyle/>
          <a:p>
            <a:r>
              <a:rPr lang="en-US" sz="3200"/>
              <a:t>342 </a:t>
            </a:r>
            <a:r>
              <a:rPr lang="en-US" sz="3200" dirty="0"/>
              <a:t>lbs./day</a:t>
            </a:r>
          </a:p>
        </p:txBody>
      </p:sp>
      <p:sp>
        <p:nvSpPr>
          <p:cNvPr id="8" name="TextBox 7">
            <a:extLst>
              <a:ext uri="{FF2B5EF4-FFF2-40B4-BE49-F238E27FC236}">
                <a16:creationId xmlns:a16="http://schemas.microsoft.com/office/drawing/2014/main" id="{9FF0A2B2-A0CD-481F-A0E3-1EE6610B632E}"/>
              </a:ext>
            </a:extLst>
          </p:cNvPr>
          <p:cNvSpPr txBox="1"/>
          <p:nvPr/>
        </p:nvSpPr>
        <p:spPr>
          <a:xfrm>
            <a:off x="5541314" y="6138337"/>
            <a:ext cx="381000" cy="646331"/>
          </a:xfrm>
          <a:prstGeom prst="rect">
            <a:avLst/>
          </a:prstGeom>
          <a:noFill/>
        </p:spPr>
        <p:txBody>
          <a:bodyPr wrap="square" rtlCol="0">
            <a:spAutoFit/>
          </a:bodyPr>
          <a:lstStyle/>
          <a:p>
            <a:r>
              <a:rPr lang="en-US" sz="3600" dirty="0"/>
              <a:t>=</a:t>
            </a:r>
          </a:p>
        </p:txBody>
      </p:sp>
      <p:sp>
        <p:nvSpPr>
          <p:cNvPr id="9" name="TextBox 8">
            <a:extLst>
              <a:ext uri="{FF2B5EF4-FFF2-40B4-BE49-F238E27FC236}">
                <a16:creationId xmlns:a16="http://schemas.microsoft.com/office/drawing/2014/main" id="{632CB1CE-8996-4AC0-9BE7-6CE5BEDCD9FD}"/>
              </a:ext>
            </a:extLst>
          </p:cNvPr>
          <p:cNvSpPr txBox="1"/>
          <p:nvPr/>
        </p:nvSpPr>
        <p:spPr>
          <a:xfrm>
            <a:off x="2370711" y="5043460"/>
            <a:ext cx="440177" cy="646331"/>
          </a:xfrm>
          <a:prstGeom prst="rect">
            <a:avLst/>
          </a:prstGeom>
          <a:noFill/>
        </p:spPr>
        <p:txBody>
          <a:bodyPr wrap="square" rtlCol="0">
            <a:spAutoFit/>
          </a:bodyPr>
          <a:lstStyle/>
          <a:p>
            <a:r>
              <a:rPr lang="en-US" sz="3600" dirty="0"/>
              <a:t>x</a:t>
            </a:r>
          </a:p>
        </p:txBody>
      </p:sp>
      <p:sp>
        <p:nvSpPr>
          <p:cNvPr id="10" name="TextBox 9">
            <a:extLst>
              <a:ext uri="{FF2B5EF4-FFF2-40B4-BE49-F238E27FC236}">
                <a16:creationId xmlns:a16="http://schemas.microsoft.com/office/drawing/2014/main" id="{C0F92383-A129-4DD7-BF78-70BAFFB64588}"/>
              </a:ext>
            </a:extLst>
          </p:cNvPr>
          <p:cNvSpPr txBox="1"/>
          <p:nvPr/>
        </p:nvSpPr>
        <p:spPr>
          <a:xfrm>
            <a:off x="4727242" y="5052343"/>
            <a:ext cx="440177" cy="646331"/>
          </a:xfrm>
          <a:prstGeom prst="rect">
            <a:avLst/>
          </a:prstGeom>
          <a:noFill/>
        </p:spPr>
        <p:txBody>
          <a:bodyPr wrap="square" rtlCol="0">
            <a:spAutoFit/>
          </a:bodyPr>
          <a:lstStyle/>
          <a:p>
            <a:r>
              <a:rPr lang="en-US" sz="3600" dirty="0"/>
              <a:t>x</a:t>
            </a:r>
          </a:p>
        </p:txBody>
      </p:sp>
      <p:sp>
        <p:nvSpPr>
          <p:cNvPr id="11" name="TextBox 10">
            <a:extLst>
              <a:ext uri="{FF2B5EF4-FFF2-40B4-BE49-F238E27FC236}">
                <a16:creationId xmlns:a16="http://schemas.microsoft.com/office/drawing/2014/main" id="{8E4D9078-C2F3-49F1-A00B-03AB2B524A69}"/>
              </a:ext>
            </a:extLst>
          </p:cNvPr>
          <p:cNvSpPr txBox="1"/>
          <p:nvPr/>
        </p:nvSpPr>
        <p:spPr>
          <a:xfrm>
            <a:off x="5120604" y="5113899"/>
            <a:ext cx="2589178" cy="584775"/>
          </a:xfrm>
          <a:prstGeom prst="rect">
            <a:avLst/>
          </a:prstGeom>
          <a:noFill/>
        </p:spPr>
        <p:txBody>
          <a:bodyPr wrap="square" rtlCol="0">
            <a:spAutoFit/>
          </a:bodyPr>
          <a:lstStyle/>
          <a:p>
            <a:r>
              <a:rPr lang="en-US" sz="3200" dirty="0"/>
              <a:t>8.34 lbs./gal</a:t>
            </a:r>
          </a:p>
        </p:txBody>
      </p:sp>
      <p:cxnSp>
        <p:nvCxnSpPr>
          <p:cNvPr id="12" name="Straight Connector 11">
            <a:extLst>
              <a:ext uri="{FF2B5EF4-FFF2-40B4-BE49-F238E27FC236}">
                <a16:creationId xmlns:a16="http://schemas.microsoft.com/office/drawing/2014/main" id="{2B1542EF-ED9E-424E-8BE1-BB09F926BC66}"/>
              </a:ext>
            </a:extLst>
          </p:cNvPr>
          <p:cNvCxnSpPr/>
          <p:nvPr/>
        </p:nvCxnSpPr>
        <p:spPr>
          <a:xfrm>
            <a:off x="762000" y="5635355"/>
            <a:ext cx="6705600" cy="0"/>
          </a:xfrm>
          <a:prstGeom prst="line">
            <a:avLst/>
          </a:prstGeom>
        </p:spPr>
        <p:style>
          <a:lnRef idx="2">
            <a:schemeClr val="dk1"/>
          </a:lnRef>
          <a:fillRef idx="0">
            <a:schemeClr val="dk1"/>
          </a:fillRef>
          <a:effectRef idx="1">
            <a:schemeClr val="dk1"/>
          </a:effectRef>
          <a:fontRef idx="minor">
            <a:schemeClr val="tx1"/>
          </a:fontRef>
        </p:style>
      </p:cxnSp>
      <p:sp>
        <p:nvSpPr>
          <p:cNvPr id="13" name="TextBox 12">
            <a:extLst>
              <a:ext uri="{FF2B5EF4-FFF2-40B4-BE49-F238E27FC236}">
                <a16:creationId xmlns:a16="http://schemas.microsoft.com/office/drawing/2014/main" id="{7EBBAE8A-7810-4CAE-84DD-50C1A81BA42E}"/>
              </a:ext>
            </a:extLst>
          </p:cNvPr>
          <p:cNvSpPr txBox="1"/>
          <p:nvPr/>
        </p:nvSpPr>
        <p:spPr>
          <a:xfrm>
            <a:off x="3427172" y="5572035"/>
            <a:ext cx="1828800" cy="584775"/>
          </a:xfrm>
          <a:prstGeom prst="rect">
            <a:avLst/>
          </a:prstGeom>
          <a:noFill/>
        </p:spPr>
        <p:txBody>
          <a:bodyPr wrap="square" rtlCol="0">
            <a:spAutoFit/>
          </a:bodyPr>
          <a:lstStyle/>
          <a:p>
            <a:r>
              <a:rPr lang="en-US" sz="3200" dirty="0"/>
              <a:t>0.05</a:t>
            </a:r>
          </a:p>
        </p:txBody>
      </p:sp>
      <p:sp>
        <p:nvSpPr>
          <p:cNvPr id="14" name="TextBox 13">
            <a:extLst>
              <a:ext uri="{FF2B5EF4-FFF2-40B4-BE49-F238E27FC236}">
                <a16:creationId xmlns:a16="http://schemas.microsoft.com/office/drawing/2014/main" id="{19F247C4-83F3-4A62-9633-013A5CDF3F21}"/>
              </a:ext>
            </a:extLst>
          </p:cNvPr>
          <p:cNvSpPr txBox="1"/>
          <p:nvPr/>
        </p:nvSpPr>
        <p:spPr>
          <a:xfrm>
            <a:off x="3780715" y="4538007"/>
            <a:ext cx="3267281" cy="584775"/>
          </a:xfrm>
          <a:prstGeom prst="rect">
            <a:avLst/>
          </a:prstGeom>
          <a:noFill/>
        </p:spPr>
        <p:txBody>
          <a:bodyPr wrap="square" rtlCol="0">
            <a:spAutoFit/>
          </a:bodyPr>
          <a:lstStyle/>
          <a:p>
            <a:r>
              <a:rPr lang="en-US" sz="3200" dirty="0"/>
              <a:t>Chemical Purity</a:t>
            </a:r>
          </a:p>
        </p:txBody>
      </p:sp>
    </p:spTree>
    <p:extLst>
      <p:ext uri="{BB962C8B-B14F-4D97-AF65-F5344CB8AC3E}">
        <p14:creationId xmlns:p14="http://schemas.microsoft.com/office/powerpoint/2010/main" val="956684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P spid="13" grpId="0"/>
      <p:bldP spid="14" grpId="0"/>
    </p:bld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7B7C2-B82C-D72B-D43D-1416FB60AFFB}"/>
              </a:ext>
            </a:extLst>
          </p:cNvPr>
          <p:cNvSpPr>
            <a:spLocks noGrp="1"/>
          </p:cNvSpPr>
          <p:nvPr>
            <p:ph type="title"/>
          </p:nvPr>
        </p:nvSpPr>
        <p:spPr>
          <a:xfrm>
            <a:off x="1295400" y="228600"/>
            <a:ext cx="7848600" cy="838200"/>
          </a:xfrm>
        </p:spPr>
        <p:txBody>
          <a:bodyPr/>
          <a:lstStyle/>
          <a:p>
            <a:pPr algn="l"/>
            <a:r>
              <a:rPr lang="en-US" sz="3400" dirty="0"/>
              <a:t>49. The blower produces 300 cfm. The diameter of the manhole is 8 feet, and the depth is 15 feet. Determine the number of air exchanges per hour.</a:t>
            </a:r>
          </a:p>
        </p:txBody>
      </p:sp>
      <p:sp>
        <p:nvSpPr>
          <p:cNvPr id="3" name="Content Placeholder 2">
            <a:extLst>
              <a:ext uri="{FF2B5EF4-FFF2-40B4-BE49-F238E27FC236}">
                <a16:creationId xmlns:a16="http://schemas.microsoft.com/office/drawing/2014/main" id="{5B20C346-6437-C684-4F97-61611F0D6C73}"/>
              </a:ext>
            </a:extLst>
          </p:cNvPr>
          <p:cNvSpPr>
            <a:spLocks noGrp="1"/>
          </p:cNvSpPr>
          <p:nvPr>
            <p:ph idx="1"/>
          </p:nvPr>
        </p:nvSpPr>
        <p:spPr>
          <a:xfrm>
            <a:off x="1295400" y="2438400"/>
            <a:ext cx="7772400" cy="4953000"/>
          </a:xfrm>
        </p:spPr>
        <p:txBody>
          <a:bodyPr/>
          <a:lstStyle/>
          <a:p>
            <a:r>
              <a:rPr lang="en-US" dirty="0"/>
              <a:t>First determine the volume, in </a:t>
            </a:r>
            <a:r>
              <a:rPr lang="en-US" dirty="0" err="1"/>
              <a:t>cf</a:t>
            </a:r>
            <a:r>
              <a:rPr lang="en-US" dirty="0"/>
              <a:t>, for the manhole. </a:t>
            </a:r>
          </a:p>
          <a:p>
            <a:pPr marL="0" indent="0">
              <a:buNone/>
            </a:pPr>
            <a:r>
              <a:rPr lang="en-US" dirty="0"/>
              <a:t>0.785 x (8ft.)</a:t>
            </a:r>
            <a:r>
              <a:rPr lang="en-US" baseline="30000" dirty="0"/>
              <a:t>2</a:t>
            </a:r>
            <a:r>
              <a:rPr lang="en-US" dirty="0"/>
              <a:t> x 15 ft. = 753.6 </a:t>
            </a:r>
            <a:r>
              <a:rPr lang="en-US" dirty="0" err="1"/>
              <a:t>cf</a:t>
            </a:r>
            <a:endParaRPr lang="en-US" dirty="0"/>
          </a:p>
          <a:p>
            <a:pPr>
              <a:buFont typeface="Arial" panose="020B0604020202020204" pitchFamily="34" charset="0"/>
              <a:buChar char="•"/>
            </a:pPr>
            <a:r>
              <a:rPr lang="en-US" dirty="0"/>
              <a:t>Next: Determine the amount of air produced per hour by the blower.</a:t>
            </a:r>
          </a:p>
          <a:p>
            <a:pPr marL="0" indent="0">
              <a:spcBef>
                <a:spcPts val="0"/>
              </a:spcBef>
              <a:buNone/>
            </a:pPr>
            <a:r>
              <a:rPr lang="en-US" u="sng" dirty="0"/>
              <a:t>300 </a:t>
            </a:r>
            <a:r>
              <a:rPr lang="en-US" u="sng" dirty="0" err="1"/>
              <a:t>cf</a:t>
            </a:r>
            <a:r>
              <a:rPr lang="en-US" dirty="0"/>
              <a:t>  x </a:t>
            </a:r>
            <a:r>
              <a:rPr lang="en-US" u="sng" dirty="0"/>
              <a:t>60 min</a:t>
            </a:r>
            <a:r>
              <a:rPr lang="en-US" dirty="0"/>
              <a:t>  =  18,000 </a:t>
            </a:r>
            <a:r>
              <a:rPr lang="en-US" dirty="0" err="1"/>
              <a:t>cf</a:t>
            </a:r>
            <a:r>
              <a:rPr lang="en-US" dirty="0"/>
              <a:t>/</a:t>
            </a:r>
            <a:r>
              <a:rPr lang="en-US" dirty="0" err="1"/>
              <a:t>hr</a:t>
            </a:r>
            <a:endParaRPr lang="en-US" dirty="0"/>
          </a:p>
          <a:p>
            <a:pPr marL="0" indent="0">
              <a:spcBef>
                <a:spcPts val="0"/>
              </a:spcBef>
              <a:buNone/>
            </a:pPr>
            <a:r>
              <a:rPr lang="en-US" dirty="0"/>
              <a:t> min           </a:t>
            </a:r>
            <a:r>
              <a:rPr lang="en-US" dirty="0" err="1"/>
              <a:t>hr</a:t>
            </a:r>
            <a:endParaRPr lang="en-US" dirty="0"/>
          </a:p>
          <a:p>
            <a:pPr marL="0" indent="0">
              <a:buNone/>
            </a:pPr>
            <a:endParaRPr lang="en-US" dirty="0"/>
          </a:p>
          <a:p>
            <a:pPr marL="0" indent="0">
              <a:buNone/>
            </a:pPr>
            <a:endParaRPr lang="en-US" dirty="0"/>
          </a:p>
        </p:txBody>
      </p:sp>
      <p:cxnSp>
        <p:nvCxnSpPr>
          <p:cNvPr id="7" name="Straight Connector 6">
            <a:extLst>
              <a:ext uri="{FF2B5EF4-FFF2-40B4-BE49-F238E27FC236}">
                <a16:creationId xmlns:a16="http://schemas.microsoft.com/office/drawing/2014/main" id="{FC54EA3C-3EE9-A9C5-2F41-B428F21B8CA5}"/>
              </a:ext>
            </a:extLst>
          </p:cNvPr>
          <p:cNvCxnSpPr>
            <a:cxnSpLocks/>
          </p:cNvCxnSpPr>
          <p:nvPr/>
        </p:nvCxnSpPr>
        <p:spPr>
          <a:xfrm flipV="1">
            <a:off x="1447800" y="5715000"/>
            <a:ext cx="838200" cy="304800"/>
          </a:xfrm>
          <a:prstGeom prst="line">
            <a:avLst/>
          </a:prstGeom>
        </p:spPr>
        <p:style>
          <a:lnRef idx="3">
            <a:schemeClr val="accent4"/>
          </a:lnRef>
          <a:fillRef idx="0">
            <a:schemeClr val="accent4"/>
          </a:fillRef>
          <a:effectRef idx="2">
            <a:schemeClr val="accent4"/>
          </a:effectRef>
          <a:fontRef idx="minor">
            <a:schemeClr val="tx1"/>
          </a:fontRef>
        </p:style>
      </p:cxnSp>
      <p:cxnSp>
        <p:nvCxnSpPr>
          <p:cNvPr id="9" name="Straight Connector 8">
            <a:extLst>
              <a:ext uri="{FF2B5EF4-FFF2-40B4-BE49-F238E27FC236}">
                <a16:creationId xmlns:a16="http://schemas.microsoft.com/office/drawing/2014/main" id="{C76E0FD1-1437-9430-3C11-E5495E9B05A9}"/>
              </a:ext>
            </a:extLst>
          </p:cNvPr>
          <p:cNvCxnSpPr>
            <a:cxnSpLocks/>
          </p:cNvCxnSpPr>
          <p:nvPr/>
        </p:nvCxnSpPr>
        <p:spPr>
          <a:xfrm flipV="1">
            <a:off x="3429000" y="5257800"/>
            <a:ext cx="838200" cy="304800"/>
          </a:xfrm>
          <a:prstGeom prst="line">
            <a:avLst/>
          </a:prstGeom>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636001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2540BE-166D-1475-1CE0-30D19CABE1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7867B6-21EE-60A1-8414-F130ADBE9539}"/>
              </a:ext>
            </a:extLst>
          </p:cNvPr>
          <p:cNvSpPr>
            <a:spLocks noGrp="1"/>
          </p:cNvSpPr>
          <p:nvPr>
            <p:ph type="title"/>
          </p:nvPr>
        </p:nvSpPr>
        <p:spPr>
          <a:xfrm>
            <a:off x="1295400" y="228600"/>
            <a:ext cx="7848600" cy="838200"/>
          </a:xfrm>
        </p:spPr>
        <p:txBody>
          <a:bodyPr/>
          <a:lstStyle/>
          <a:p>
            <a:pPr algn="l"/>
            <a:r>
              <a:rPr lang="en-US" sz="3400" dirty="0"/>
              <a:t>49. Calculation (cont.)</a:t>
            </a:r>
          </a:p>
        </p:txBody>
      </p:sp>
      <p:sp>
        <p:nvSpPr>
          <p:cNvPr id="3" name="Content Placeholder 2">
            <a:extLst>
              <a:ext uri="{FF2B5EF4-FFF2-40B4-BE49-F238E27FC236}">
                <a16:creationId xmlns:a16="http://schemas.microsoft.com/office/drawing/2014/main" id="{27591CE4-9546-0A62-D3F4-D562907D53E0}"/>
              </a:ext>
            </a:extLst>
          </p:cNvPr>
          <p:cNvSpPr>
            <a:spLocks noGrp="1"/>
          </p:cNvSpPr>
          <p:nvPr>
            <p:ph idx="1"/>
          </p:nvPr>
        </p:nvSpPr>
        <p:spPr>
          <a:xfrm>
            <a:off x="1371600" y="1143000"/>
            <a:ext cx="7772400" cy="4953000"/>
          </a:xfrm>
        </p:spPr>
        <p:txBody>
          <a:bodyPr/>
          <a:lstStyle/>
          <a:p>
            <a:r>
              <a:rPr lang="en-US" dirty="0"/>
              <a:t>Next: Determine the exchange rate per hour.</a:t>
            </a:r>
          </a:p>
          <a:p>
            <a:pPr marL="0" indent="0">
              <a:buNone/>
            </a:pPr>
            <a:r>
              <a:rPr lang="en-US" u="sng" dirty="0"/>
              <a:t>18,000 </a:t>
            </a:r>
            <a:r>
              <a:rPr lang="en-US" u="sng" dirty="0" err="1"/>
              <a:t>cf</a:t>
            </a:r>
            <a:r>
              <a:rPr lang="en-US" u="sng" dirty="0"/>
              <a:t>/</a:t>
            </a:r>
            <a:r>
              <a:rPr lang="en-US" u="sng" dirty="0" err="1"/>
              <a:t>hr</a:t>
            </a:r>
            <a:r>
              <a:rPr lang="en-US" dirty="0"/>
              <a:t> = 23.8 exchanges/</a:t>
            </a:r>
            <a:r>
              <a:rPr lang="en-US" dirty="0" err="1"/>
              <a:t>hr</a:t>
            </a:r>
            <a:endParaRPr lang="en-US" dirty="0"/>
          </a:p>
          <a:p>
            <a:pPr marL="0" indent="0">
              <a:buNone/>
            </a:pPr>
            <a:r>
              <a:rPr lang="en-US" dirty="0"/>
              <a:t>  753.6 </a:t>
            </a:r>
            <a:r>
              <a:rPr lang="en-US" dirty="0" err="1"/>
              <a:t>cf</a:t>
            </a:r>
            <a:endParaRPr lang="en-US" dirty="0"/>
          </a:p>
          <a:p>
            <a:pPr>
              <a:buFont typeface="Arial" panose="020B0604020202020204" pitchFamily="34" charset="0"/>
              <a:buChar char="•"/>
            </a:pPr>
            <a:endParaRPr lang="en-US" dirty="0"/>
          </a:p>
          <a:p>
            <a:pPr marL="0" indent="0">
              <a:buNone/>
            </a:pPr>
            <a:endParaRPr lang="en-US" dirty="0"/>
          </a:p>
        </p:txBody>
      </p:sp>
    </p:spTree>
    <p:extLst>
      <p:ext uri="{BB962C8B-B14F-4D97-AF65-F5344CB8AC3E}">
        <p14:creationId xmlns:p14="http://schemas.microsoft.com/office/powerpoint/2010/main" val="1094632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02CD3B-91CC-68E5-20DE-66D06D3D1D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9EC55E-934B-A2CE-504B-52A28EFAF3C9}"/>
              </a:ext>
            </a:extLst>
          </p:cNvPr>
          <p:cNvSpPr>
            <a:spLocks noGrp="1"/>
          </p:cNvSpPr>
          <p:nvPr>
            <p:ph type="title"/>
          </p:nvPr>
        </p:nvSpPr>
        <p:spPr>
          <a:xfrm>
            <a:off x="1295400" y="228600"/>
            <a:ext cx="7848600" cy="838200"/>
          </a:xfrm>
        </p:spPr>
        <p:txBody>
          <a:bodyPr/>
          <a:lstStyle/>
          <a:p>
            <a:pPr algn="l"/>
            <a:r>
              <a:rPr lang="en-US" sz="3400" dirty="0"/>
              <a:t>50. What is the minimum cfm capacity of a blower if the desired air exchange is 20 exchanges per hour and the manhole has the following dimensions: 10 feet in diameter and 10 feet in depth? </a:t>
            </a:r>
            <a:br>
              <a:rPr lang="en-US" sz="3400" dirty="0"/>
            </a:br>
            <a:endParaRPr lang="en-US" sz="3400" dirty="0"/>
          </a:p>
        </p:txBody>
      </p:sp>
      <p:sp>
        <p:nvSpPr>
          <p:cNvPr id="3" name="Content Placeholder 2">
            <a:extLst>
              <a:ext uri="{FF2B5EF4-FFF2-40B4-BE49-F238E27FC236}">
                <a16:creationId xmlns:a16="http://schemas.microsoft.com/office/drawing/2014/main" id="{7A274014-70EC-F567-7BA4-6176CFCCD78C}"/>
              </a:ext>
            </a:extLst>
          </p:cNvPr>
          <p:cNvSpPr>
            <a:spLocks noGrp="1"/>
          </p:cNvSpPr>
          <p:nvPr>
            <p:ph idx="1"/>
          </p:nvPr>
        </p:nvSpPr>
        <p:spPr>
          <a:xfrm>
            <a:off x="1219200" y="3449456"/>
            <a:ext cx="7772400" cy="4953000"/>
          </a:xfrm>
        </p:spPr>
        <p:txBody>
          <a:bodyPr/>
          <a:lstStyle/>
          <a:p>
            <a:r>
              <a:rPr lang="en-US" dirty="0"/>
              <a:t>First determine the volume, in </a:t>
            </a:r>
            <a:r>
              <a:rPr lang="en-US" dirty="0" err="1"/>
              <a:t>cf</a:t>
            </a:r>
            <a:r>
              <a:rPr lang="en-US" dirty="0"/>
              <a:t>, for the manhole. </a:t>
            </a:r>
          </a:p>
          <a:p>
            <a:pPr marL="0" indent="0">
              <a:buNone/>
            </a:pPr>
            <a:r>
              <a:rPr lang="en-US" dirty="0"/>
              <a:t>0.785 x (10ft.)</a:t>
            </a:r>
            <a:r>
              <a:rPr lang="en-US" baseline="30000" dirty="0"/>
              <a:t>2</a:t>
            </a:r>
            <a:r>
              <a:rPr lang="en-US" dirty="0"/>
              <a:t> x 10 ft. = 785 </a:t>
            </a:r>
            <a:r>
              <a:rPr lang="en-US" dirty="0" err="1"/>
              <a:t>cf</a:t>
            </a:r>
            <a:endParaRPr lang="en-US" dirty="0"/>
          </a:p>
          <a:p>
            <a:pPr>
              <a:buFont typeface="Arial" panose="020B0604020202020204" pitchFamily="34" charset="0"/>
              <a:buChar char="•"/>
            </a:pPr>
            <a:r>
              <a:rPr lang="en-US" dirty="0"/>
              <a:t>Next: Determine the cfm for the blower.</a:t>
            </a:r>
          </a:p>
          <a:p>
            <a:pPr marL="0" indent="0">
              <a:buNone/>
            </a:pPr>
            <a:r>
              <a:rPr lang="en-US" u="sng" dirty="0"/>
              <a:t> 785 </a:t>
            </a:r>
            <a:r>
              <a:rPr lang="en-US" u="sng" dirty="0" err="1"/>
              <a:t>cf</a:t>
            </a:r>
            <a:r>
              <a:rPr lang="en-US" dirty="0"/>
              <a:t> x  </a:t>
            </a:r>
            <a:r>
              <a:rPr lang="en-US" u="sng" dirty="0"/>
              <a:t>20</a:t>
            </a:r>
            <a:r>
              <a:rPr lang="en-US" dirty="0"/>
              <a:t> x  __</a:t>
            </a:r>
            <a:r>
              <a:rPr lang="en-US" u="sng" dirty="0" err="1"/>
              <a:t>hr</a:t>
            </a:r>
            <a:r>
              <a:rPr lang="en-US" u="sng" dirty="0"/>
              <a:t>     </a:t>
            </a:r>
            <a:r>
              <a:rPr lang="en-US" dirty="0"/>
              <a:t> </a:t>
            </a:r>
            <a:r>
              <a:rPr lang="en-US"/>
              <a:t>= 262 </a:t>
            </a:r>
            <a:r>
              <a:rPr lang="en-US" dirty="0"/>
              <a:t>cfm</a:t>
            </a:r>
          </a:p>
          <a:p>
            <a:pPr marL="0" indent="0">
              <a:buNone/>
            </a:pPr>
            <a:r>
              <a:rPr lang="en-US" dirty="0"/>
              <a:t>     1         </a:t>
            </a:r>
            <a:r>
              <a:rPr lang="en-US" dirty="0" err="1"/>
              <a:t>hr</a:t>
            </a:r>
            <a:r>
              <a:rPr lang="en-US" dirty="0"/>
              <a:t>      60 min</a:t>
            </a:r>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cxnSp>
        <p:nvCxnSpPr>
          <p:cNvPr id="4" name="Straight Connector 3">
            <a:extLst>
              <a:ext uri="{FF2B5EF4-FFF2-40B4-BE49-F238E27FC236}">
                <a16:creationId xmlns:a16="http://schemas.microsoft.com/office/drawing/2014/main" id="{49A24D11-F64D-CB6A-2340-BB4F8979B180}"/>
              </a:ext>
            </a:extLst>
          </p:cNvPr>
          <p:cNvCxnSpPr>
            <a:cxnSpLocks/>
          </p:cNvCxnSpPr>
          <p:nvPr/>
        </p:nvCxnSpPr>
        <p:spPr>
          <a:xfrm flipV="1">
            <a:off x="2819400" y="6400800"/>
            <a:ext cx="838200" cy="304800"/>
          </a:xfrm>
          <a:prstGeom prst="line">
            <a:avLst/>
          </a:prstGeom>
        </p:spPr>
        <p:style>
          <a:lnRef idx="3">
            <a:schemeClr val="accent4"/>
          </a:lnRef>
          <a:fillRef idx="0">
            <a:schemeClr val="accent4"/>
          </a:fillRef>
          <a:effectRef idx="2">
            <a:schemeClr val="accent4"/>
          </a:effectRef>
          <a:fontRef idx="minor">
            <a:schemeClr val="tx1"/>
          </a:fontRef>
        </p:style>
      </p:cxnSp>
      <p:cxnSp>
        <p:nvCxnSpPr>
          <p:cNvPr id="5" name="Straight Connector 4">
            <a:extLst>
              <a:ext uri="{FF2B5EF4-FFF2-40B4-BE49-F238E27FC236}">
                <a16:creationId xmlns:a16="http://schemas.microsoft.com/office/drawing/2014/main" id="{0873D571-AA47-F6B6-BA3E-E7701D2B3741}"/>
              </a:ext>
            </a:extLst>
          </p:cNvPr>
          <p:cNvCxnSpPr>
            <a:cxnSpLocks/>
          </p:cNvCxnSpPr>
          <p:nvPr/>
        </p:nvCxnSpPr>
        <p:spPr>
          <a:xfrm flipV="1">
            <a:off x="4260040" y="5867400"/>
            <a:ext cx="838200" cy="304800"/>
          </a:xfrm>
          <a:prstGeom prst="line">
            <a:avLst/>
          </a:prstGeom>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807287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NMWWA Slide Master.4.29.2025">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NMWWA Slide Master.4.29.2025</Template>
  <TotalTime>5690</TotalTime>
  <Words>4359</Words>
  <Application>Microsoft Office PowerPoint</Application>
  <PresentationFormat>On-screen Show (4:3)</PresentationFormat>
  <Paragraphs>725</Paragraphs>
  <Slides>95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95</vt:i4>
      </vt:variant>
    </vt:vector>
  </HeadingPairs>
  <TitlesOfParts>
    <vt:vector size="98" baseType="lpstr">
      <vt:lpstr>Arial</vt:lpstr>
      <vt:lpstr>Calibri</vt:lpstr>
      <vt:lpstr>NMWWA Slide Master.4.29.2025</vt:lpstr>
      <vt:lpstr>Basic Wastewater Math</vt:lpstr>
      <vt:lpstr>Conversion/Formula Sheet</vt:lpstr>
      <vt:lpstr>Conversions </vt:lpstr>
      <vt:lpstr>1.  Convert 3.2 miles to feet </vt:lpstr>
      <vt:lpstr>2.  3.2 acres to sq.ft. </vt:lpstr>
      <vt:lpstr>3.  678,754 cu.ft. to acre-ft.  </vt:lpstr>
      <vt:lpstr>4.  3.7 MGD to gpm  </vt:lpstr>
      <vt:lpstr>5.  1,250 gpm to cfs </vt:lpstr>
      <vt:lpstr>6.  0.9 cfs to MGD </vt:lpstr>
      <vt:lpstr>7.  768 gpm to acre-ft/day </vt:lpstr>
      <vt:lpstr>8. 5.6 MGD to cfs </vt:lpstr>
      <vt:lpstr>9. 25ºC to ºF </vt:lpstr>
      <vt:lpstr>10.   90ºF to ºC </vt:lpstr>
      <vt:lpstr>11. Determine the surface area (exposed water area) of a rectangular clarifier, in sq. ft., if the clarifier is 74 feet in length and 32 feet in width. </vt:lpstr>
      <vt:lpstr>PowerPoint Presentation</vt:lpstr>
      <vt:lpstr>Number 11 Calculation  </vt:lpstr>
      <vt:lpstr>12. A circular clarifier has a diameter of 72 feet and a depth of 31 feet. Determine the surface area (exposed water area) of the clarifier in sq. ft.  </vt:lpstr>
      <vt:lpstr>PowerPoint Presentation</vt:lpstr>
      <vt:lpstr>Number 12 Calculation   </vt:lpstr>
      <vt:lpstr>13. A trickling filter is 58 feet in diameter and has a media depth of 6 feet.  Determine the surface area of  the media of the trickling filter, in sq. ft.  </vt:lpstr>
      <vt:lpstr>Number 13 Calculation   </vt:lpstr>
      <vt:lpstr>14. A pond has a width of 380 feet   and a length of 540 feet. Determine   the surface area of the pond in acres. </vt:lpstr>
      <vt:lpstr>Number 14 Calculation  </vt:lpstr>
      <vt:lpstr>15. Determine the cross-sectional area, in sq. ft., of the flow in a grit channel which is 2.5 feet in width and flowing to a depth of 1 foot, 3 inches.   </vt:lpstr>
      <vt:lpstr>Number 15 Calculation   </vt:lpstr>
      <vt:lpstr>16. Determine the cross-sectional area, in square inches, of a pipe which is 18 inches in diameter. </vt:lpstr>
      <vt:lpstr>Number 16 Calculation   </vt:lpstr>
      <vt:lpstr>17. A rectangular clarifier is 58 feet in length, 24 feet in width, and 18 feet in depth.  Determine the volume in cubic feet. </vt:lpstr>
      <vt:lpstr>PowerPoint Presentation</vt:lpstr>
      <vt:lpstr>Number 17 Calculation  </vt:lpstr>
      <vt:lpstr>18. A rectangular clarifier is 62 feet in length, 31 feet in width, and 24 feet in depth.  Determine the volume in gallons.  </vt:lpstr>
      <vt:lpstr>Number 18 Calculation  </vt:lpstr>
      <vt:lpstr>19. A circular clarifier is 71 feet in diameter and has a depth of 22 feet.  Determine the volume of the clarifier  in cubic feet.</vt:lpstr>
      <vt:lpstr>PowerPoint Presentation</vt:lpstr>
      <vt:lpstr>Number 19 Calculation   </vt:lpstr>
      <vt:lpstr>20. A circular clarifier is 64 feet in diameter and a depth of 22 feet.  Determine the volume of the clarifier  in million gallons. </vt:lpstr>
      <vt:lpstr>Number 20 Calculation   </vt:lpstr>
      <vt:lpstr>21. A pond has a width of 272 feet, a length of 388 feet, and a depth of 6  feet.  Determine the volume of the  pond in cubic feet.</vt:lpstr>
      <vt:lpstr>PowerPoint Presentation</vt:lpstr>
      <vt:lpstr>Number 21 Calculation  </vt:lpstr>
      <vt:lpstr>22. A pond has a width of 450 feet, a length of 675 feet, and a depth of 5  feet.  Determine the volume of the  pond in acre-feet.</vt:lpstr>
      <vt:lpstr>Number 22 Calculation  </vt:lpstr>
      <vt:lpstr>23. A grit channel is 24 feet in length and     a stick that has been dropped into the channel travels the length of the channel      in 32 seconds.   Determine the velocity of flow in the channel.  </vt:lpstr>
      <vt:lpstr>24. Determine the flow rate, in cfs, in  a channel that is 3 feet in width and flowing at a depth of 2 feet, and the   velocity of flow is 2.0 feet per second.  </vt:lpstr>
      <vt:lpstr>PowerPoint Presentation</vt:lpstr>
      <vt:lpstr>Number 24 Calculation  </vt:lpstr>
      <vt:lpstr>25. Determine the flow rate, in million gallons per day, in a channel that is 2 feet in width, 2 feet in depth, flowing half-full at a velocity of 0.9 feet per second.  </vt:lpstr>
      <vt:lpstr>Number 25 Calculation  </vt:lpstr>
      <vt:lpstr>26. An 18-inch pipe is flowing full at a velocity of 2.1 feet per second.  Determine the flow rate in cubic feet  per second. </vt:lpstr>
      <vt:lpstr>Number 26 Calculation  </vt:lpstr>
      <vt:lpstr>27. A 24-inch pipe is flowing full at a velocity of 1.1 feet per second.  Determine the flow rate in gallons per minute.</vt:lpstr>
      <vt:lpstr>Number 27 Calculation  </vt:lpstr>
      <vt:lpstr>28. Determine the detention time, in hours, for a rectangular clarifier that is 68 feet in length, 27 feet in width, and  18 feet in depth, if the flow into the clarifier is 2.6 MGD.</vt:lpstr>
      <vt:lpstr>Number 28 Calculation  </vt:lpstr>
      <vt:lpstr>Number 28 Calculation (cont.)  </vt:lpstr>
      <vt:lpstr>29. A rectangular clarifier is 65 feet in length, 23 feet in width, and has an operating depth of 17 feet.  Determine the detention time, in hours, if the flow into the clarifier is 1.1 MGD.</vt:lpstr>
      <vt:lpstr>Number 29 Calculation  </vt:lpstr>
      <vt:lpstr>Number 29 Calculation (cont.)  </vt:lpstr>
      <vt:lpstr>30. Determine the detention time in      a clarifier, in hours, that has a     diameter of 62 feet and a depth of 21 feet, if the flow into the clarifier is 1.6 MGD. </vt:lpstr>
      <vt:lpstr>Number 30 Calculation  </vt:lpstr>
      <vt:lpstr>Number 30 Calculation (cont.)  </vt:lpstr>
      <vt:lpstr>31. Determine the detention time in a clarifier, in hours, that has a diameter   of 64 feet and a depth of 18 feet, if the   flow into the clarifier is 1.5 MGD. </vt:lpstr>
      <vt:lpstr>Number 31 Calculation  </vt:lpstr>
      <vt:lpstr>Number 31 Calculation (cont.)  </vt:lpstr>
      <vt:lpstr>32. Determine the detention time in a pond that has a surface area of 12.6 acres, a depth of 5 feet, and an    average daily flow of 0.9 MGD. </vt:lpstr>
      <vt:lpstr>Number 32 Calculation  </vt:lpstr>
      <vt:lpstr>33. Determine the detention time in      a pond that has a surface area of 18 acres, a depth of 6 feet, and an    average daily flow of 0.8 MGD.</vt:lpstr>
      <vt:lpstr>Number 33 Calculation  </vt:lpstr>
      <vt:lpstr>34. Determine the surface overflow  rate on a clarifier if the diameter of      the clarifier is 62 feet in, the depth is    18 feet, and the average daily flow is  2.1 MGD.</vt:lpstr>
      <vt:lpstr>Number 34 Calculation  </vt:lpstr>
      <vt:lpstr>35. Determine the surface overflow  rate on a clarifier if the diameter of      the clarifier is 62 feet, the depth is 22 feet, and the average daily flow 1.3 MGD.</vt:lpstr>
      <vt:lpstr>Number 35 Calculation  </vt:lpstr>
      <vt:lpstr>36. Determine the hydraulic loading    on a trickling filter if the trickling filter     is 65 feet in diameter and is receiving    a flow of 1.4 MGD.</vt:lpstr>
      <vt:lpstr>Number 36 Calculation  </vt:lpstr>
      <vt:lpstr>37. A trickling filter that is receiving    1.8 MGD is 74 feet in diameter and     the media depth is 5 feet.  What is      the hydraulic loading?</vt:lpstr>
      <vt:lpstr>Number 37 Calculation  </vt:lpstr>
      <vt:lpstr>38. A pond receives an average      daily flow of 0.9 MGD.  The surface  area of the pond is 64 acres.   Determine the hydraulic loading on     the pond in inches/day. </vt:lpstr>
      <vt:lpstr>Number 38 Calculation  HLR = [(Q)/(A)] x 12 in/ft. =    inches/day </vt:lpstr>
      <vt:lpstr>39. A pond is receiving 0.8 MGD.     The pond has a surface area of 16  acres and a depth of 6 feet.  What is   the hydraulic loading in inches/day? </vt:lpstr>
      <vt:lpstr>Number 39 Calculation  HLR = [(Q)/(A)] x 12 in/ft. =   inches/day </vt:lpstr>
      <vt:lpstr>40. Determine the weir overflow rate  for a clarifier that has a diameter of      62 feet and is receiving a flow of 1.9 MGD. </vt:lpstr>
      <vt:lpstr>Number 40 Calculation  </vt:lpstr>
      <vt:lpstr>41. The WWTP receives 2.1 MGD.   The primary clarifier has a diameter      of 78 feet and an operating depth of     18 feet.  What is the weir overflow   rate? </vt:lpstr>
      <vt:lpstr>Number 41 Calculation  </vt:lpstr>
      <vt:lpstr>42. Determine the population       loading for a pond that receives 0.8 MGD, has a surface area of 22       acres, and serves a population of     4600 persons.</vt:lpstr>
      <vt:lpstr>Number 42 Calculation  </vt:lpstr>
      <vt:lpstr>43. Determine the demand if the dosage applied to the flow is               2.8 mg/L and the residual is 1.1 mg/L. </vt:lpstr>
      <vt:lpstr>44. The desired chlorine residual is               0.9 mg/L and the demand is 2.3 mg/L.   What is the dosage that should be applied to the wastewater to achieve  the desired residual? </vt:lpstr>
      <vt:lpstr>45. Determine the feed rate, in     pounds per day of chlorine gas, if        the flow through the plant is 1.3 MGD and the dosage to maintain the    desired residual is 4.2 mg/L. </vt:lpstr>
      <vt:lpstr>46. The dosage required to maintain  the desired residual is 4.1 mg/L.  How many pounds per day, of gaseous chlorine, must be fed if the flow is 0.8 MGD?</vt:lpstr>
      <vt:lpstr>47. Determine the feed rate, in    pounds per day, if the flow through     the plant is 0.84 MGD, the required dosage is 3.4 mg/L, and you are  applying HTH with an availability of  65%. </vt:lpstr>
      <vt:lpstr>48. A WWTP is using 5% sodium hypochlorite to disinfect the effluent.  If   the required dosage is 4.1 mg/L and       the flow 0.5 MGD, how many pounds     per day will need to be fed to the flow?</vt:lpstr>
      <vt:lpstr>49. The blower produces 300 cfm. The diameter of the manhole is 8 feet, and the depth is 15 feet. Determine the number of air exchanges per hour.</vt:lpstr>
      <vt:lpstr>49. Calculation (cont.)</vt:lpstr>
      <vt:lpstr>50. What is the minimum cfm capacity of a blower if the desired air exchange is 20 exchanges per hour and the manhole has the following dimensions: 10 feet in diameter and 10 feet in depth?  </vt:lpstr>
    </vt:vector>
  </TitlesOfParts>
  <Company>DABCC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STAFF</dc:creator>
  <cp:lastModifiedBy>Rose Martinez</cp:lastModifiedBy>
  <cp:revision>333</cp:revision>
  <cp:lastPrinted>2011-09-08T14:14:29Z</cp:lastPrinted>
  <dcterms:created xsi:type="dcterms:W3CDTF">2007-01-10T23:01:54Z</dcterms:created>
  <dcterms:modified xsi:type="dcterms:W3CDTF">2025-09-10T13:51:24Z</dcterms:modified>
  <cp:contentStatus/>
</cp:coreProperties>
</file>