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70" r:id="rId3"/>
    <p:sldId id="273" r:id="rId4"/>
    <p:sldId id="272" r:id="rId5"/>
    <p:sldId id="271" r:id="rId6"/>
    <p:sldId id="275" r:id="rId7"/>
    <p:sldId id="276" r:id="rId8"/>
    <p:sldId id="277" r:id="rId9"/>
    <p:sldId id="274" r:id="rId10"/>
    <p:sldId id="278" r:id="rId11"/>
    <p:sldId id="279" r:id="rId12"/>
    <p:sldId id="280" r:id="rId13"/>
    <p:sldId id="281" r:id="rId14"/>
    <p:sldId id="266" r:id="rId15"/>
    <p:sldId id="283" r:id="rId16"/>
    <p:sldId id="296" r:id="rId17"/>
    <p:sldId id="297" r:id="rId18"/>
    <p:sldId id="300" r:id="rId19"/>
    <p:sldId id="298" r:id="rId20"/>
    <p:sldId id="260" r:id="rId21"/>
    <p:sldId id="301" r:id="rId22"/>
    <p:sldId id="302" r:id="rId23"/>
    <p:sldId id="380" r:id="rId24"/>
    <p:sldId id="387" r:id="rId25"/>
    <p:sldId id="381" r:id="rId26"/>
    <p:sldId id="382" r:id="rId27"/>
    <p:sldId id="385" r:id="rId28"/>
    <p:sldId id="386" r:id="rId29"/>
    <p:sldId id="383" r:id="rId30"/>
    <p:sldId id="384" r:id="rId31"/>
    <p:sldId id="285" r:id="rId32"/>
    <p:sldId id="286" r:id="rId33"/>
    <p:sldId id="287" r:id="rId34"/>
    <p:sldId id="288" r:id="rId35"/>
    <p:sldId id="289" r:id="rId36"/>
    <p:sldId id="290" r:id="rId37"/>
    <p:sldId id="388" r:id="rId38"/>
    <p:sldId id="389" r:id="rId39"/>
    <p:sldId id="390" r:id="rId40"/>
    <p:sldId id="391" r:id="rId41"/>
    <p:sldId id="291" r:id="rId42"/>
    <p:sldId id="292" r:id="rId43"/>
    <p:sldId id="294" r:id="rId44"/>
    <p:sldId id="295" r:id="rId45"/>
    <p:sldId id="392"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4660"/>
  </p:normalViewPr>
  <p:slideViewPr>
    <p:cSldViewPr>
      <p:cViewPr varScale="1">
        <p:scale>
          <a:sx n="104" d="100"/>
          <a:sy n="104" d="100"/>
        </p:scale>
        <p:origin x="72" y="4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44C0F8-95CD-4BCE-B044-50829F6BADAA}" type="datetimeFigureOut">
              <a:rPr lang="en-US" smtClean="0"/>
              <a:t>8/15/2024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ECA3AA-A35B-45C2-91DE-4E9DF63F8480}" type="slidenum">
              <a:rPr lang="en-US" smtClean="0"/>
              <a:t>‹#›</a:t>
            </a:fld>
            <a:endParaRPr lang="en-US"/>
          </a:p>
        </p:txBody>
      </p:sp>
    </p:spTree>
    <p:extLst>
      <p:ext uri="{BB962C8B-B14F-4D97-AF65-F5344CB8AC3E}">
        <p14:creationId xmlns:p14="http://schemas.microsoft.com/office/powerpoint/2010/main" val="357223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name some reasons why?</a:t>
            </a:r>
          </a:p>
        </p:txBody>
      </p:sp>
      <p:sp>
        <p:nvSpPr>
          <p:cNvPr id="4" name="Slide Number Placeholder 3"/>
          <p:cNvSpPr>
            <a:spLocks noGrp="1"/>
          </p:cNvSpPr>
          <p:nvPr>
            <p:ph type="sldNum" sz="quarter" idx="5"/>
          </p:nvPr>
        </p:nvSpPr>
        <p:spPr/>
        <p:txBody>
          <a:bodyPr/>
          <a:lstStyle/>
          <a:p>
            <a:fld id="{0CECA3AA-A35B-45C2-91DE-4E9DF63F8480}" type="slidenum">
              <a:rPr lang="en-US" smtClean="0"/>
              <a:t>12</a:t>
            </a:fld>
            <a:endParaRPr lang="en-US"/>
          </a:p>
        </p:txBody>
      </p:sp>
    </p:spTree>
    <p:extLst>
      <p:ext uri="{BB962C8B-B14F-4D97-AF65-F5344CB8AC3E}">
        <p14:creationId xmlns:p14="http://schemas.microsoft.com/office/powerpoint/2010/main" val="126443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0491E-75F9-446D-B1EE-AE34DDC6AF8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63928-0CDE-4FE1-ACF8-12081130457C}" type="datetimeFigureOut">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70491E-75F9-446D-B1EE-AE34DDC6AF8C}" type="slidenum">
              <a:rPr lang="en-US" smtClean="0"/>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prstTxWarp prst="textNoShape">
                    <a:avLst/>
                  </a:prstTxWarp>
                </a:bodyPr>
                <a:lstStyle/>
                <a:p>
                  <a:endParaRPr lang="en-US" dirty="0"/>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prstTxWarp prst="textNoShape">
                    <a:avLst/>
                  </a:prstTxWarp>
                </a:bodyPr>
                <a:lstStyle/>
                <a:p>
                  <a:endParaRPr lang="en-US" dirty="0"/>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prstTxWarp prst="textNoShape">
                    <a:avLst/>
                  </a:prstTxWarp>
                </a:bodyPr>
                <a:lstStyle/>
                <a:p>
                  <a:endParaRPr lang="en-US" dirty="0"/>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prstTxWarp prst="textNoShape">
                <a:avLst/>
              </a:prstTxWarp>
            </a:bodyPr>
            <a:lstStyle/>
            <a:p>
              <a:endParaRPr lang="en-US" dirty="0"/>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7B63928-0CDE-4FE1-ACF8-12081130457C}" type="datetimeFigureOut">
              <a:rPr lang="en-US" smtClean="0"/>
              <a:t>8/15/2024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CC70491E-75F9-446D-B1EE-AE34DDC6AF8C}"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1524001"/>
            <a:ext cx="7117180" cy="1523999"/>
          </a:xfrm>
        </p:spPr>
        <p:txBody>
          <a:bodyPr/>
          <a:lstStyle/>
          <a:p>
            <a:r>
              <a:rPr lang="en-US" b="1" dirty="0"/>
              <a:t>Pre-Treatment &amp; Primary Sedimentation</a:t>
            </a:r>
          </a:p>
        </p:txBody>
      </p:sp>
      <p:sp>
        <p:nvSpPr>
          <p:cNvPr id="3" name="Subtitle 2"/>
          <p:cNvSpPr>
            <a:spLocks noGrp="1"/>
          </p:cNvSpPr>
          <p:nvPr>
            <p:ph type="subTitle" idx="1"/>
          </p:nvPr>
        </p:nvSpPr>
        <p:spPr>
          <a:xfrm>
            <a:off x="990600" y="3810000"/>
            <a:ext cx="7117180" cy="990600"/>
          </a:xfrm>
        </p:spPr>
        <p:txBody>
          <a:bodyPr/>
          <a:lstStyle/>
          <a:p>
            <a:endParaRPr lang="en-US" b="1" dirty="0"/>
          </a:p>
        </p:txBody>
      </p:sp>
    </p:spTree>
    <p:extLst>
      <p:ext uri="{BB962C8B-B14F-4D97-AF65-F5344CB8AC3E}">
        <p14:creationId xmlns:p14="http://schemas.microsoft.com/office/powerpoint/2010/main" val="3916951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7B4358-E943-356C-8978-5E0C60D6574E}"/>
              </a:ext>
            </a:extLst>
          </p:cNvPr>
          <p:cNvSpPr txBox="1"/>
          <p:nvPr/>
        </p:nvSpPr>
        <p:spPr>
          <a:xfrm>
            <a:off x="381000" y="1219200"/>
            <a:ext cx="6547701" cy="3970318"/>
          </a:xfrm>
          <a:prstGeom prst="rect">
            <a:avLst/>
          </a:prstGeom>
          <a:noFill/>
        </p:spPr>
        <p:txBody>
          <a:bodyPr wrap="square">
            <a:spAutoFit/>
          </a:bodyPr>
          <a:lstStyle/>
          <a:p>
            <a:r>
              <a:rPr lang="en-US" sz="3600" b="0" i="0" dirty="0">
                <a:effectLst/>
                <a:latin typeface="Lato" panose="020F0502020204030203" pitchFamily="34" charset="0"/>
              </a:rPr>
              <a:t>The consequences of not pretreating industrial water led the EPA to establish strict limits on the amount of contaminants that may remain in wastewater discharged into the environment. </a:t>
            </a:r>
            <a:endParaRPr lang="en-US" sz="3600" dirty="0"/>
          </a:p>
        </p:txBody>
      </p:sp>
    </p:spTree>
    <p:extLst>
      <p:ext uri="{BB962C8B-B14F-4D97-AF65-F5344CB8AC3E}">
        <p14:creationId xmlns:p14="http://schemas.microsoft.com/office/powerpoint/2010/main" val="185143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C9260-6296-3936-2DB2-1E34453F3F27}"/>
              </a:ext>
            </a:extLst>
          </p:cNvPr>
          <p:cNvSpPr txBox="1"/>
          <p:nvPr/>
        </p:nvSpPr>
        <p:spPr>
          <a:xfrm>
            <a:off x="228600" y="609601"/>
            <a:ext cx="7620000" cy="6186309"/>
          </a:xfrm>
          <a:prstGeom prst="rect">
            <a:avLst/>
          </a:prstGeom>
          <a:noFill/>
        </p:spPr>
        <p:txBody>
          <a:bodyPr wrap="square">
            <a:spAutoFit/>
          </a:bodyPr>
          <a:lstStyle/>
          <a:p>
            <a:r>
              <a:rPr lang="en-US" sz="3600" b="0" i="0" dirty="0">
                <a:effectLst/>
                <a:latin typeface="Lato" panose="020F0502020204030203" pitchFamily="34" charset="0"/>
              </a:rPr>
              <a:t>It is imperative that businesses, plants and facilities have an effective wastewater pretreatment plan in place that meets the EPA contaminant standards for their industry. Failure to properly pretreat wastewater can result in undue stress on public water treatment facilities, contamination of drinking water sources, and lofty fines from the EPA.</a:t>
            </a:r>
            <a:endParaRPr lang="en-US" sz="3600" dirty="0"/>
          </a:p>
        </p:txBody>
      </p:sp>
    </p:spTree>
    <p:extLst>
      <p:ext uri="{BB962C8B-B14F-4D97-AF65-F5344CB8AC3E}">
        <p14:creationId xmlns:p14="http://schemas.microsoft.com/office/powerpoint/2010/main" val="2952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FAD3C-F4D6-2333-A14D-4045C6DA26CD}"/>
              </a:ext>
            </a:extLst>
          </p:cNvPr>
          <p:cNvSpPr txBox="1"/>
          <p:nvPr/>
        </p:nvSpPr>
        <p:spPr>
          <a:xfrm>
            <a:off x="457200" y="1524000"/>
            <a:ext cx="6471501" cy="3416320"/>
          </a:xfrm>
          <a:prstGeom prst="rect">
            <a:avLst/>
          </a:prstGeom>
          <a:noFill/>
        </p:spPr>
        <p:txBody>
          <a:bodyPr wrap="square">
            <a:spAutoFit/>
          </a:bodyPr>
          <a:lstStyle/>
          <a:p>
            <a:r>
              <a:rPr lang="en-US" sz="3600" b="0" i="0" dirty="0">
                <a:effectLst/>
                <a:latin typeface="Lato" panose="020F0502020204030203" pitchFamily="34" charset="0"/>
              </a:rPr>
              <a:t>Properly planned and monitored wastewater pretreatment is essential to ensuring EPA compliance, avoiding fines, and protecting waterways. </a:t>
            </a:r>
            <a:endParaRPr lang="en-US" sz="3600" dirty="0"/>
          </a:p>
        </p:txBody>
      </p:sp>
    </p:spTree>
    <p:extLst>
      <p:ext uri="{BB962C8B-B14F-4D97-AF65-F5344CB8AC3E}">
        <p14:creationId xmlns:p14="http://schemas.microsoft.com/office/powerpoint/2010/main" val="303257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C8D2F-0E59-CA1C-F28B-3152D0BF02F2}"/>
              </a:ext>
            </a:extLst>
          </p:cNvPr>
          <p:cNvSpPr txBox="1"/>
          <p:nvPr/>
        </p:nvSpPr>
        <p:spPr>
          <a:xfrm>
            <a:off x="304800" y="457200"/>
            <a:ext cx="6623901" cy="5632311"/>
          </a:xfrm>
          <a:prstGeom prst="rect">
            <a:avLst/>
          </a:prstGeom>
          <a:noFill/>
        </p:spPr>
        <p:txBody>
          <a:bodyPr wrap="square">
            <a:spAutoFit/>
          </a:bodyPr>
          <a:lstStyle/>
          <a:p>
            <a:r>
              <a:rPr lang="en-US" sz="3600" b="0" i="0" dirty="0">
                <a:effectLst/>
                <a:latin typeface="Lato" panose="020F0502020204030203" pitchFamily="34" charset="0"/>
              </a:rPr>
              <a:t>There are trained staff at many places around New Mexico that can work with you to develop a custom water treatment system that meets even the most stringent filtration requirements. You can always reach out to the NMED Surface Water Bureau for guidance on where to get help.</a:t>
            </a:r>
            <a:endParaRPr lang="en-US" sz="3600" dirty="0"/>
          </a:p>
        </p:txBody>
      </p:sp>
    </p:spTree>
    <p:extLst>
      <p:ext uri="{BB962C8B-B14F-4D97-AF65-F5344CB8AC3E}">
        <p14:creationId xmlns:p14="http://schemas.microsoft.com/office/powerpoint/2010/main" val="202403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09443" y="1807361"/>
            <a:ext cx="7125112" cy="2840839"/>
          </a:xfrm>
        </p:spPr>
        <p:txBody>
          <a:bodyPr>
            <a:normAutofit/>
          </a:bodyPr>
          <a:lstStyle/>
          <a:p>
            <a:pPr marL="0" indent="0">
              <a:buNone/>
            </a:pPr>
            <a:r>
              <a:rPr lang="en-US" sz="4000" b="1" dirty="0">
                <a:solidFill>
                  <a:schemeClr val="bg1"/>
                </a:solidFill>
              </a:rPr>
              <a:t>		</a:t>
            </a:r>
            <a:r>
              <a:rPr lang="en-US" sz="4400" b="1" dirty="0"/>
              <a:t>SAFETY FIRST </a:t>
            </a:r>
          </a:p>
        </p:txBody>
      </p:sp>
    </p:spTree>
    <p:extLst>
      <p:ext uri="{BB962C8B-B14F-4D97-AF65-F5344CB8AC3E}">
        <p14:creationId xmlns:p14="http://schemas.microsoft.com/office/powerpoint/2010/main" val="43483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707A-7949-33B5-A626-A1BE73356FC1}"/>
              </a:ext>
            </a:extLst>
          </p:cNvPr>
          <p:cNvSpPr>
            <a:spLocks noGrp="1"/>
          </p:cNvSpPr>
          <p:nvPr>
            <p:ph type="title"/>
          </p:nvPr>
        </p:nvSpPr>
        <p:spPr>
          <a:xfrm>
            <a:off x="381000" y="381000"/>
            <a:ext cx="7125113" cy="924475"/>
          </a:xfrm>
        </p:spPr>
        <p:txBody>
          <a:bodyPr/>
          <a:lstStyle/>
          <a:p>
            <a:r>
              <a:rPr lang="en-US" sz="3600" b="1" dirty="0"/>
              <a:t>There are many reasons to think about safety.</a:t>
            </a:r>
          </a:p>
        </p:txBody>
      </p:sp>
      <p:sp>
        <p:nvSpPr>
          <p:cNvPr id="3" name="Content Placeholder 2">
            <a:extLst>
              <a:ext uri="{FF2B5EF4-FFF2-40B4-BE49-F238E27FC236}">
                <a16:creationId xmlns:a16="http://schemas.microsoft.com/office/drawing/2014/main" id="{737BDE7C-041C-2E44-D4FF-5AA67680559D}"/>
              </a:ext>
            </a:extLst>
          </p:cNvPr>
          <p:cNvSpPr>
            <a:spLocks noGrp="1"/>
          </p:cNvSpPr>
          <p:nvPr>
            <p:ph idx="1"/>
          </p:nvPr>
        </p:nvSpPr>
        <p:spPr>
          <a:xfrm>
            <a:off x="228600" y="1828800"/>
            <a:ext cx="8534400" cy="4648200"/>
          </a:xfrm>
        </p:spPr>
        <p:txBody>
          <a:bodyPr>
            <a:noAutofit/>
          </a:bodyPr>
          <a:lstStyle/>
          <a:p>
            <a:r>
              <a:rPr lang="en-US" sz="3600" dirty="0"/>
              <a:t>Safety is everybody’s job!</a:t>
            </a:r>
          </a:p>
          <a:p>
            <a:r>
              <a:rPr lang="en-US" sz="3600" dirty="0"/>
              <a:t>Protecting the public is why we have our jobs.</a:t>
            </a:r>
          </a:p>
          <a:p>
            <a:r>
              <a:rPr lang="en-US" sz="3600" dirty="0"/>
              <a:t>Being able to go home, alive and with no injuries, to your family, your pets and yes, even your Goldfish, is something that everyone should be able to do every day.</a:t>
            </a:r>
          </a:p>
        </p:txBody>
      </p:sp>
    </p:spTree>
    <p:extLst>
      <p:ext uri="{BB962C8B-B14F-4D97-AF65-F5344CB8AC3E}">
        <p14:creationId xmlns:p14="http://schemas.microsoft.com/office/powerpoint/2010/main" val="357727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31E0-B387-7C12-97DB-41386B5E1842}"/>
              </a:ext>
            </a:extLst>
          </p:cNvPr>
          <p:cNvSpPr>
            <a:spLocks noGrp="1"/>
          </p:cNvSpPr>
          <p:nvPr>
            <p:ph type="ctrTitle"/>
          </p:nvPr>
        </p:nvSpPr>
        <p:spPr>
          <a:xfrm>
            <a:off x="381000" y="1066800"/>
            <a:ext cx="7117180" cy="1470025"/>
          </a:xfrm>
        </p:spPr>
        <p:txBody>
          <a:bodyPr/>
          <a:lstStyle/>
          <a:p>
            <a:r>
              <a:rPr lang="en-US" dirty="0"/>
              <a:t>Preliminary Treatment</a:t>
            </a:r>
          </a:p>
        </p:txBody>
      </p:sp>
      <p:sp>
        <p:nvSpPr>
          <p:cNvPr id="3" name="Subtitle 2">
            <a:extLst>
              <a:ext uri="{FF2B5EF4-FFF2-40B4-BE49-F238E27FC236}">
                <a16:creationId xmlns:a16="http://schemas.microsoft.com/office/drawing/2014/main" id="{54FB69B3-0101-2C7D-10CE-832AB3C7A1F1}"/>
              </a:ext>
            </a:extLst>
          </p:cNvPr>
          <p:cNvSpPr>
            <a:spLocks noGrp="1"/>
          </p:cNvSpPr>
          <p:nvPr>
            <p:ph type="subTitle" idx="1"/>
          </p:nvPr>
        </p:nvSpPr>
        <p:spPr/>
        <p:txBody>
          <a:bodyPr>
            <a:noAutofit/>
          </a:bodyPr>
          <a:lstStyle/>
          <a:p>
            <a:r>
              <a:rPr lang="en-US" sz="3200" dirty="0">
                <a:solidFill>
                  <a:schemeClr val="tx1"/>
                </a:solidFill>
              </a:rPr>
              <a:t>The next step before Primary Sedimentation</a:t>
            </a:r>
          </a:p>
        </p:txBody>
      </p:sp>
    </p:spTree>
    <p:extLst>
      <p:ext uri="{BB962C8B-B14F-4D97-AF65-F5344CB8AC3E}">
        <p14:creationId xmlns:p14="http://schemas.microsoft.com/office/powerpoint/2010/main" val="3222162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2046-BDCD-FA27-9764-47DF0C43ABED}"/>
              </a:ext>
            </a:extLst>
          </p:cNvPr>
          <p:cNvSpPr>
            <a:spLocks noGrp="1"/>
          </p:cNvSpPr>
          <p:nvPr>
            <p:ph type="ctrTitle"/>
          </p:nvPr>
        </p:nvSpPr>
        <p:spPr>
          <a:xfrm>
            <a:off x="457200" y="1524000"/>
            <a:ext cx="7117180" cy="1470025"/>
          </a:xfrm>
        </p:spPr>
        <p:txBody>
          <a:bodyPr/>
          <a:lstStyle/>
          <a:p>
            <a:r>
              <a:rPr lang="en-US" dirty="0"/>
              <a:t>Screenings and Grit Removal</a:t>
            </a:r>
          </a:p>
        </p:txBody>
      </p:sp>
      <p:sp>
        <p:nvSpPr>
          <p:cNvPr id="3" name="Subtitle 2">
            <a:extLst>
              <a:ext uri="{FF2B5EF4-FFF2-40B4-BE49-F238E27FC236}">
                <a16:creationId xmlns:a16="http://schemas.microsoft.com/office/drawing/2014/main" id="{51CBE676-9FDD-B2FE-C06E-4B01275E320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933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D301-2873-45AE-92EB-8171E7B6B948}"/>
              </a:ext>
            </a:extLst>
          </p:cNvPr>
          <p:cNvSpPr>
            <a:spLocks noGrp="1"/>
          </p:cNvSpPr>
          <p:nvPr>
            <p:ph type="title"/>
          </p:nvPr>
        </p:nvSpPr>
        <p:spPr>
          <a:xfrm>
            <a:off x="457200" y="76200"/>
            <a:ext cx="8229600" cy="1143000"/>
          </a:xfrm>
        </p:spPr>
        <p:txBody>
          <a:bodyPr/>
          <a:lstStyle/>
          <a:p>
            <a:pPr algn="ctr"/>
            <a:r>
              <a:rPr lang="en-US" dirty="0"/>
              <a:t>Preliminary Treatment</a:t>
            </a:r>
          </a:p>
        </p:txBody>
      </p:sp>
      <p:sp>
        <p:nvSpPr>
          <p:cNvPr id="3" name="Content Placeholder 2">
            <a:extLst>
              <a:ext uri="{FF2B5EF4-FFF2-40B4-BE49-F238E27FC236}">
                <a16:creationId xmlns:a16="http://schemas.microsoft.com/office/drawing/2014/main" id="{DDAE92D6-BEEC-475F-B34D-E5E7F3BD7BBE}"/>
              </a:ext>
            </a:extLst>
          </p:cNvPr>
          <p:cNvSpPr>
            <a:spLocks noGrp="1"/>
          </p:cNvSpPr>
          <p:nvPr>
            <p:ph idx="1"/>
          </p:nvPr>
        </p:nvSpPr>
        <p:spPr>
          <a:xfrm>
            <a:off x="228600" y="1219200"/>
            <a:ext cx="8763000" cy="5562600"/>
          </a:xfrm>
        </p:spPr>
        <p:txBody>
          <a:bodyPr>
            <a:normAutofit fontScale="92500"/>
          </a:bodyPr>
          <a:lstStyle/>
          <a:p>
            <a:r>
              <a:rPr lang="en-US" sz="3200" dirty="0"/>
              <a:t>Need to remove any large debris, rags and such with a Bar Screen or grinded down so it can be removed in Primary Settling; this is a mechanical treatment.</a:t>
            </a:r>
          </a:p>
          <a:p>
            <a:r>
              <a:rPr lang="en-US" sz="3200" dirty="0"/>
              <a:t>Need to remove inorganic solids (Grit)</a:t>
            </a:r>
          </a:p>
          <a:p>
            <a:r>
              <a:rPr lang="en-US" sz="3200" dirty="0"/>
              <a:t>Grit removal can be done with a variety of systems.  Can you name some?</a:t>
            </a:r>
          </a:p>
          <a:p>
            <a:r>
              <a:rPr lang="en-US" sz="3200" dirty="0"/>
              <a:t>Do all systems need to have the flow slowed down?</a:t>
            </a:r>
          </a:p>
          <a:p>
            <a:r>
              <a:rPr lang="en-US" sz="3200" dirty="0"/>
              <a:t>Mostly a physical treatment.</a:t>
            </a:r>
          </a:p>
          <a:p>
            <a:pPr marL="0" indent="0">
              <a:buNone/>
            </a:pPr>
            <a:endParaRPr lang="en-US" sz="3200" dirty="0"/>
          </a:p>
          <a:p>
            <a:endParaRPr lang="en-US" sz="3200" dirty="0"/>
          </a:p>
        </p:txBody>
      </p:sp>
    </p:spTree>
    <p:extLst>
      <p:ext uri="{BB962C8B-B14F-4D97-AF65-F5344CB8AC3E}">
        <p14:creationId xmlns:p14="http://schemas.microsoft.com/office/powerpoint/2010/main" val="2910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412F-6FF9-4ECD-192A-EDAAF0B7FBD8}"/>
              </a:ext>
            </a:extLst>
          </p:cNvPr>
          <p:cNvSpPr>
            <a:spLocks noGrp="1"/>
          </p:cNvSpPr>
          <p:nvPr>
            <p:ph type="title"/>
          </p:nvPr>
        </p:nvSpPr>
        <p:spPr/>
        <p:txBody>
          <a:bodyPr/>
          <a:lstStyle/>
          <a:p>
            <a:r>
              <a:rPr lang="en-US" sz="4000" dirty="0"/>
              <a:t>Screenings</a:t>
            </a:r>
          </a:p>
        </p:txBody>
      </p:sp>
      <p:sp>
        <p:nvSpPr>
          <p:cNvPr id="3" name="Content Placeholder 2">
            <a:extLst>
              <a:ext uri="{FF2B5EF4-FFF2-40B4-BE49-F238E27FC236}">
                <a16:creationId xmlns:a16="http://schemas.microsoft.com/office/drawing/2014/main" id="{6E8D2B35-95DA-FCD8-682A-03ED5C5ED226}"/>
              </a:ext>
            </a:extLst>
          </p:cNvPr>
          <p:cNvSpPr>
            <a:spLocks noGrp="1"/>
          </p:cNvSpPr>
          <p:nvPr>
            <p:ph idx="1"/>
          </p:nvPr>
        </p:nvSpPr>
        <p:spPr/>
        <p:txBody>
          <a:bodyPr>
            <a:normAutofit/>
          </a:bodyPr>
          <a:lstStyle/>
          <a:p>
            <a:pPr marL="0" indent="0">
              <a:buNone/>
            </a:pPr>
            <a:r>
              <a:rPr lang="en-US" sz="3600" dirty="0"/>
              <a:t>Do you know the difference between a Bar Rack and a Bar Screen?</a:t>
            </a:r>
          </a:p>
        </p:txBody>
      </p:sp>
    </p:spTree>
    <p:extLst>
      <p:ext uri="{BB962C8B-B14F-4D97-AF65-F5344CB8AC3E}">
        <p14:creationId xmlns:p14="http://schemas.microsoft.com/office/powerpoint/2010/main" val="5445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8CCB64-D958-3398-E186-5D3B7BB2623B}"/>
              </a:ext>
            </a:extLst>
          </p:cNvPr>
          <p:cNvSpPr txBox="1"/>
          <p:nvPr/>
        </p:nvSpPr>
        <p:spPr>
          <a:xfrm>
            <a:off x="152400" y="990600"/>
            <a:ext cx="8991600" cy="5078313"/>
          </a:xfrm>
          <a:prstGeom prst="rect">
            <a:avLst/>
          </a:prstGeom>
          <a:noFill/>
        </p:spPr>
        <p:txBody>
          <a:bodyPr wrap="square">
            <a:spAutoFit/>
          </a:bodyPr>
          <a:lstStyle/>
          <a:p>
            <a:r>
              <a:rPr lang="en-US" sz="3600" b="1" i="0" dirty="0">
                <a:effectLst/>
                <a:latin typeface="Lato" panose="020B0604020202020204" pitchFamily="34" charset="0"/>
              </a:rPr>
              <a:t>Wastewater Pretreatment</a:t>
            </a:r>
            <a:r>
              <a:rPr lang="en-US" sz="3600" b="0" i="0" dirty="0">
                <a:effectLst/>
                <a:latin typeface="Lato" panose="020B0604020202020204" pitchFamily="34" charset="0"/>
              </a:rPr>
              <a:t> is the process of removing contaminants, or reclaiming valuable metals and chemicals, from industrial wastewater prior to discharge in order to meet regulatory requirements. Industrial Wastewater is spent water that has been used by manufacturers for any number of industrial purposes, such as for rinse water, cooling, heating, or washing.</a:t>
            </a:r>
            <a:endParaRPr lang="en-US" sz="3600" dirty="0"/>
          </a:p>
        </p:txBody>
      </p:sp>
    </p:spTree>
    <p:extLst>
      <p:ext uri="{BB962C8B-B14F-4D97-AF65-F5344CB8AC3E}">
        <p14:creationId xmlns:p14="http://schemas.microsoft.com/office/powerpoint/2010/main" val="43107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tretch>
            <a:fillRect/>
          </a:stretch>
        </p:blipFill>
        <p:spPr bwMode="auto">
          <a:xfrm>
            <a:off x="5015753" y="1447801"/>
            <a:ext cx="1996888" cy="4837670"/>
          </a:xfrm>
          <a:prstGeom prst="rect">
            <a:avLst/>
          </a:prstGeom>
          <a:noFill/>
          <a:ln w="9525">
            <a:noFill/>
            <a:miter lim="800000"/>
            <a:headEnd/>
            <a:tailEnd/>
          </a:ln>
        </p:spPr>
      </p:pic>
      <p:sp>
        <p:nvSpPr>
          <p:cNvPr id="2" name="Title 1"/>
          <p:cNvSpPr>
            <a:spLocks noGrp="1"/>
          </p:cNvSpPr>
          <p:nvPr>
            <p:ph type="title"/>
          </p:nvPr>
        </p:nvSpPr>
        <p:spPr>
          <a:xfrm>
            <a:off x="433187" y="268941"/>
            <a:ext cx="8431306" cy="632652"/>
          </a:xfrm>
        </p:spPr>
        <p:txBody>
          <a:bodyPr>
            <a:normAutofit/>
          </a:bodyPr>
          <a:lstStyle/>
          <a:p>
            <a:r>
              <a:rPr lang="en-US" dirty="0"/>
              <a:t>Preliminary Treatment</a:t>
            </a:r>
          </a:p>
        </p:txBody>
      </p:sp>
      <p:pic>
        <p:nvPicPr>
          <p:cNvPr id="5" name="Picture 4" descr="rs51_2.jpg"/>
          <p:cNvPicPr>
            <a:picLocks noChangeAspect="1"/>
          </p:cNvPicPr>
          <p:nvPr/>
        </p:nvPicPr>
        <p:blipFill>
          <a:blip r:embed="rId3" cstate="print"/>
          <a:stretch>
            <a:fillRect/>
          </a:stretch>
        </p:blipFill>
        <p:spPr>
          <a:xfrm>
            <a:off x="499463" y="4007224"/>
            <a:ext cx="3499533" cy="211455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606078" y="1424749"/>
            <a:ext cx="2745351" cy="2133600"/>
          </a:xfrm>
          <a:prstGeom prst="rect">
            <a:avLst/>
          </a:prstGeom>
          <a:noFill/>
          <a:ln w="9525">
            <a:noFill/>
            <a:miter lim="800000"/>
            <a:headEnd/>
            <a:tailEnd/>
          </a:ln>
        </p:spPr>
      </p:pic>
      <p:sp>
        <p:nvSpPr>
          <p:cNvPr id="8" name="TextBox 7"/>
          <p:cNvSpPr txBox="1"/>
          <p:nvPr/>
        </p:nvSpPr>
        <p:spPr>
          <a:xfrm>
            <a:off x="629132" y="3558989"/>
            <a:ext cx="1915740" cy="335136"/>
          </a:xfrm>
          <a:prstGeom prst="rect">
            <a:avLst/>
          </a:prstGeom>
          <a:noFill/>
        </p:spPr>
        <p:txBody>
          <a:bodyPr wrap="none" lIns="89896" tIns="44948" rIns="89896" bIns="44948" rtlCol="0">
            <a:spAutoFit/>
          </a:bodyPr>
          <a:lstStyle/>
          <a:p>
            <a:r>
              <a:rPr lang="en-US" sz="1588" dirty="0"/>
              <a:t>Manual Bar Screens</a:t>
            </a:r>
          </a:p>
        </p:txBody>
      </p:sp>
      <p:sp>
        <p:nvSpPr>
          <p:cNvPr id="9" name="TextBox 8"/>
          <p:cNvSpPr txBox="1"/>
          <p:nvPr/>
        </p:nvSpPr>
        <p:spPr>
          <a:xfrm>
            <a:off x="7012641" y="2971800"/>
            <a:ext cx="1700040" cy="823923"/>
          </a:xfrm>
          <a:prstGeom prst="rect">
            <a:avLst/>
          </a:prstGeom>
          <a:noFill/>
        </p:spPr>
        <p:txBody>
          <a:bodyPr wrap="none" lIns="89896" tIns="44948" rIns="89896" bIns="44948" rtlCol="0">
            <a:spAutoFit/>
          </a:bodyPr>
          <a:lstStyle/>
          <a:p>
            <a:r>
              <a:rPr lang="en-US" sz="2382" dirty="0"/>
              <a:t>Mechanical</a:t>
            </a:r>
          </a:p>
          <a:p>
            <a:r>
              <a:rPr lang="en-US" sz="2382" dirty="0"/>
              <a:t>Bar Screens</a:t>
            </a:r>
          </a:p>
        </p:txBody>
      </p:sp>
      <p:sp>
        <p:nvSpPr>
          <p:cNvPr id="10" name="TextBox 9"/>
          <p:cNvSpPr txBox="1"/>
          <p:nvPr/>
        </p:nvSpPr>
        <p:spPr>
          <a:xfrm>
            <a:off x="917282" y="6181100"/>
            <a:ext cx="2514600" cy="511658"/>
          </a:xfrm>
          <a:prstGeom prst="rect">
            <a:avLst/>
          </a:prstGeom>
          <a:noFill/>
        </p:spPr>
        <p:txBody>
          <a:bodyPr wrap="square" lIns="89896" tIns="44948" rIns="89896" bIns="44948" rtlCol="0">
            <a:spAutoFit/>
          </a:bodyPr>
          <a:lstStyle/>
          <a:p>
            <a:r>
              <a:rPr lang="en-US" sz="2735" dirty="0"/>
              <a:t>Fine Screens</a:t>
            </a:r>
          </a:p>
        </p:txBody>
      </p:sp>
      <p:sp>
        <p:nvSpPr>
          <p:cNvPr id="11" name="TextBox 10"/>
          <p:cNvSpPr txBox="1"/>
          <p:nvPr/>
        </p:nvSpPr>
        <p:spPr>
          <a:xfrm>
            <a:off x="3124521" y="902235"/>
            <a:ext cx="2082966" cy="579690"/>
          </a:xfrm>
          <a:prstGeom prst="rect">
            <a:avLst/>
          </a:prstGeom>
          <a:noFill/>
        </p:spPr>
        <p:txBody>
          <a:bodyPr wrap="none" lIns="89896" tIns="44948" rIns="89896" bIns="44948" rtlCol="0">
            <a:spAutoFit/>
          </a:bodyPr>
          <a:lstStyle/>
          <a:p>
            <a:r>
              <a:rPr lang="en-US" sz="3177" b="1" dirty="0"/>
              <a:t>Screening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86F5D3-4A4A-6598-082D-FB12746C2F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67" y="1371600"/>
            <a:ext cx="8708572" cy="4876800"/>
          </a:xfrm>
          <a:prstGeom prst="rect">
            <a:avLst/>
          </a:prstGeom>
        </p:spPr>
      </p:pic>
    </p:spTree>
    <p:extLst>
      <p:ext uri="{BB962C8B-B14F-4D97-AF65-F5344CB8AC3E}">
        <p14:creationId xmlns:p14="http://schemas.microsoft.com/office/powerpoint/2010/main" val="1440880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8FC01A-7709-CEC8-3AC4-6D465A9FB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00" y="876300"/>
            <a:ext cx="7747000" cy="5810250"/>
          </a:xfrm>
          <a:prstGeom prst="rect">
            <a:avLst/>
          </a:prstGeom>
        </p:spPr>
      </p:pic>
    </p:spTree>
    <p:extLst>
      <p:ext uri="{BB962C8B-B14F-4D97-AF65-F5344CB8AC3E}">
        <p14:creationId xmlns:p14="http://schemas.microsoft.com/office/powerpoint/2010/main" val="171363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80F22C-D780-442B-9CEA-516BADD476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19300" y="-266700"/>
            <a:ext cx="6705600" cy="7391400"/>
          </a:xfrm>
          <a:prstGeom prst="rect">
            <a:avLst/>
          </a:prstGeom>
        </p:spPr>
      </p:pic>
      <p:pic>
        <p:nvPicPr>
          <p:cNvPr id="4" name="Picture 3" descr="Text&#10;&#10;Description automatically generated">
            <a:extLst>
              <a:ext uri="{FF2B5EF4-FFF2-40B4-BE49-F238E27FC236}">
                <a16:creationId xmlns:a16="http://schemas.microsoft.com/office/drawing/2014/main" id="{B2BAA930-D3B7-418C-A990-178B570FC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0" y="762000"/>
            <a:ext cx="2047875" cy="476250"/>
          </a:xfrm>
          <a:prstGeom prst="rect">
            <a:avLst/>
          </a:prstGeom>
        </p:spPr>
      </p:pic>
    </p:spTree>
    <p:extLst>
      <p:ext uri="{BB962C8B-B14F-4D97-AF65-F5344CB8AC3E}">
        <p14:creationId xmlns:p14="http://schemas.microsoft.com/office/powerpoint/2010/main" val="3539578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B901-120A-2BE4-2827-9173CD99E4D4}"/>
              </a:ext>
            </a:extLst>
          </p:cNvPr>
          <p:cNvSpPr>
            <a:spLocks noGrp="1"/>
          </p:cNvSpPr>
          <p:nvPr>
            <p:ph type="title"/>
          </p:nvPr>
        </p:nvSpPr>
        <p:spPr/>
        <p:txBody>
          <a:bodyPr/>
          <a:lstStyle/>
          <a:p>
            <a:r>
              <a:rPr lang="en-US" dirty="0"/>
              <a:t>What are some of the safety issues?</a:t>
            </a:r>
          </a:p>
        </p:txBody>
      </p:sp>
      <p:sp>
        <p:nvSpPr>
          <p:cNvPr id="3" name="Content Placeholder 2">
            <a:extLst>
              <a:ext uri="{FF2B5EF4-FFF2-40B4-BE49-F238E27FC236}">
                <a16:creationId xmlns:a16="http://schemas.microsoft.com/office/drawing/2014/main" id="{31A24115-5484-4403-A1E1-0AD846C73A23}"/>
              </a:ext>
            </a:extLst>
          </p:cNvPr>
          <p:cNvSpPr>
            <a:spLocks noGrp="1"/>
          </p:cNvSpPr>
          <p:nvPr>
            <p:ph idx="1"/>
          </p:nvPr>
        </p:nvSpPr>
        <p:spPr>
          <a:xfrm>
            <a:off x="609600" y="2362200"/>
            <a:ext cx="7125112" cy="4051437"/>
          </a:xfrm>
        </p:spPr>
        <p:txBody>
          <a:bodyPr>
            <a:normAutofit fontScale="92500" lnSpcReduction="10000"/>
          </a:bodyPr>
          <a:lstStyle/>
          <a:p>
            <a:r>
              <a:rPr lang="en-US" sz="2800" dirty="0"/>
              <a:t>Safety boots</a:t>
            </a:r>
          </a:p>
          <a:p>
            <a:r>
              <a:rPr lang="en-US" sz="2800" dirty="0"/>
              <a:t>Gloves</a:t>
            </a:r>
          </a:p>
          <a:p>
            <a:r>
              <a:rPr lang="en-US" sz="2800" dirty="0"/>
              <a:t>Hardhat if working with crane or if required</a:t>
            </a:r>
          </a:p>
          <a:p>
            <a:r>
              <a:rPr lang="en-US" sz="2800" dirty="0"/>
              <a:t>Moving parts</a:t>
            </a:r>
          </a:p>
          <a:p>
            <a:r>
              <a:rPr lang="en-US" sz="2800" dirty="0"/>
              <a:t>Raw Sewage</a:t>
            </a:r>
          </a:p>
          <a:p>
            <a:r>
              <a:rPr lang="en-US" sz="2800" dirty="0"/>
              <a:t>Keep your mouth closed</a:t>
            </a:r>
          </a:p>
          <a:p>
            <a:r>
              <a:rPr lang="en-US" sz="2800" dirty="0"/>
              <a:t>Wear safety glasses</a:t>
            </a:r>
          </a:p>
          <a:p>
            <a:endParaRPr lang="en-US" dirty="0"/>
          </a:p>
        </p:txBody>
      </p:sp>
    </p:spTree>
    <p:extLst>
      <p:ext uri="{BB962C8B-B14F-4D97-AF65-F5344CB8AC3E}">
        <p14:creationId xmlns:p14="http://schemas.microsoft.com/office/powerpoint/2010/main" val="2226653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F202-094C-9E70-EE9D-77635D217E36}"/>
              </a:ext>
            </a:extLst>
          </p:cNvPr>
          <p:cNvSpPr>
            <a:spLocks noGrp="1"/>
          </p:cNvSpPr>
          <p:nvPr>
            <p:ph type="ctrTitle"/>
          </p:nvPr>
        </p:nvSpPr>
        <p:spPr>
          <a:xfrm>
            <a:off x="914400" y="1447800"/>
            <a:ext cx="7117180" cy="1470025"/>
          </a:xfrm>
        </p:spPr>
        <p:txBody>
          <a:bodyPr/>
          <a:lstStyle/>
          <a:p>
            <a:r>
              <a:rPr lang="en-US" dirty="0"/>
              <a:t>Grit Removal</a:t>
            </a:r>
          </a:p>
        </p:txBody>
      </p:sp>
      <p:sp>
        <p:nvSpPr>
          <p:cNvPr id="3" name="Subtitle 2">
            <a:extLst>
              <a:ext uri="{FF2B5EF4-FFF2-40B4-BE49-F238E27FC236}">
                <a16:creationId xmlns:a16="http://schemas.microsoft.com/office/drawing/2014/main" id="{152DBDCF-3BAE-1E1A-BDFD-9AC176ACA4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725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DEE0-5D7D-F3AA-B55E-3A3A9F05CFDB}"/>
              </a:ext>
            </a:extLst>
          </p:cNvPr>
          <p:cNvSpPr>
            <a:spLocks noGrp="1"/>
          </p:cNvSpPr>
          <p:nvPr>
            <p:ph type="title"/>
          </p:nvPr>
        </p:nvSpPr>
        <p:spPr/>
        <p:txBody>
          <a:bodyPr/>
          <a:lstStyle/>
          <a:p>
            <a:r>
              <a:rPr lang="en-US" dirty="0"/>
              <a:t>Kinds of Grit Removal</a:t>
            </a:r>
          </a:p>
        </p:txBody>
      </p:sp>
      <p:sp>
        <p:nvSpPr>
          <p:cNvPr id="3" name="Content Placeholder 2">
            <a:extLst>
              <a:ext uri="{FF2B5EF4-FFF2-40B4-BE49-F238E27FC236}">
                <a16:creationId xmlns:a16="http://schemas.microsoft.com/office/drawing/2014/main" id="{AE72E2A1-43D4-5E3C-CB5F-33E3C5E9AE6E}"/>
              </a:ext>
            </a:extLst>
          </p:cNvPr>
          <p:cNvSpPr>
            <a:spLocks noGrp="1"/>
          </p:cNvSpPr>
          <p:nvPr>
            <p:ph idx="1"/>
          </p:nvPr>
        </p:nvSpPr>
        <p:spPr/>
        <p:txBody>
          <a:bodyPr>
            <a:normAutofit/>
          </a:bodyPr>
          <a:lstStyle/>
          <a:p>
            <a:r>
              <a:rPr lang="en-US" sz="3200" dirty="0"/>
              <a:t>Open Grit Channel</a:t>
            </a:r>
          </a:p>
          <a:p>
            <a:r>
              <a:rPr lang="en-US" sz="3200" dirty="0"/>
              <a:t>Vortex Grit System</a:t>
            </a:r>
          </a:p>
          <a:p>
            <a:r>
              <a:rPr lang="en-US" sz="3200" dirty="0"/>
              <a:t>Conex Grit System</a:t>
            </a:r>
          </a:p>
          <a:p>
            <a:r>
              <a:rPr lang="en-US" sz="3200" dirty="0"/>
              <a:t>Aerated Grit System</a:t>
            </a:r>
          </a:p>
        </p:txBody>
      </p:sp>
    </p:spTree>
    <p:extLst>
      <p:ext uri="{BB962C8B-B14F-4D97-AF65-F5344CB8AC3E}">
        <p14:creationId xmlns:p14="http://schemas.microsoft.com/office/powerpoint/2010/main" val="240255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7747-A9E0-5F6D-6618-4CEEFE856085}"/>
              </a:ext>
            </a:extLst>
          </p:cNvPr>
          <p:cNvSpPr>
            <a:spLocks noGrp="1"/>
          </p:cNvSpPr>
          <p:nvPr>
            <p:ph type="title"/>
          </p:nvPr>
        </p:nvSpPr>
        <p:spPr/>
        <p:txBody>
          <a:bodyPr/>
          <a:lstStyle/>
          <a:p>
            <a:r>
              <a:rPr lang="en-US" dirty="0"/>
              <a:t>How do they work?</a:t>
            </a:r>
          </a:p>
        </p:txBody>
      </p:sp>
      <p:sp>
        <p:nvSpPr>
          <p:cNvPr id="3" name="Content Placeholder 2">
            <a:extLst>
              <a:ext uri="{FF2B5EF4-FFF2-40B4-BE49-F238E27FC236}">
                <a16:creationId xmlns:a16="http://schemas.microsoft.com/office/drawing/2014/main" id="{1BE2A246-62F9-F5A9-0588-EF1DB0D56946}"/>
              </a:ext>
            </a:extLst>
          </p:cNvPr>
          <p:cNvSpPr>
            <a:spLocks noGrp="1"/>
          </p:cNvSpPr>
          <p:nvPr>
            <p:ph idx="1"/>
          </p:nvPr>
        </p:nvSpPr>
        <p:spPr/>
        <p:txBody>
          <a:bodyPr/>
          <a:lstStyle/>
          <a:p>
            <a:r>
              <a:rPr lang="en-US" dirty="0"/>
              <a:t>What are the requirements for grit removal?</a:t>
            </a:r>
          </a:p>
          <a:p>
            <a:r>
              <a:rPr lang="en-US" dirty="0"/>
              <a:t>For open grit channel what will the flow need to drop down to? This will be on your test!!!</a:t>
            </a:r>
          </a:p>
          <a:p>
            <a:r>
              <a:rPr lang="en-US" dirty="0"/>
              <a:t>For an Aerated grit system, does the air reduce the density? Let’s talk.</a:t>
            </a:r>
          </a:p>
          <a:p>
            <a:r>
              <a:rPr lang="en-US" dirty="0"/>
              <a:t>There are other systems that do a much better job.</a:t>
            </a:r>
          </a:p>
          <a:p>
            <a:endParaRPr lang="en-US" dirty="0"/>
          </a:p>
        </p:txBody>
      </p:sp>
    </p:spTree>
    <p:extLst>
      <p:ext uri="{BB962C8B-B14F-4D97-AF65-F5344CB8AC3E}">
        <p14:creationId xmlns:p14="http://schemas.microsoft.com/office/powerpoint/2010/main" val="1932818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EAEC-E157-26C5-A4A9-A1FEFBD9F3F2}"/>
              </a:ext>
            </a:extLst>
          </p:cNvPr>
          <p:cNvSpPr>
            <a:spLocks noGrp="1"/>
          </p:cNvSpPr>
          <p:nvPr>
            <p:ph type="title"/>
          </p:nvPr>
        </p:nvSpPr>
        <p:spPr/>
        <p:txBody>
          <a:bodyPr/>
          <a:lstStyle/>
          <a:p>
            <a:r>
              <a:rPr lang="en-US" dirty="0"/>
              <a:t>Grit systems that are of a Conical </a:t>
            </a:r>
            <a:r>
              <a:rPr lang="en-US"/>
              <a:t>based system. </a:t>
            </a:r>
            <a:endParaRPr lang="en-US" dirty="0"/>
          </a:p>
        </p:txBody>
      </p:sp>
      <p:pic>
        <p:nvPicPr>
          <p:cNvPr id="4" name="Content Placeholder 3">
            <a:extLst>
              <a:ext uri="{FF2B5EF4-FFF2-40B4-BE49-F238E27FC236}">
                <a16:creationId xmlns:a16="http://schemas.microsoft.com/office/drawing/2014/main" id="{BE46E7E8-3955-D1CF-9BDA-40A23ECB74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0075" y="1806575"/>
            <a:ext cx="5403850" cy="4052888"/>
          </a:xfrm>
          <a:prstGeom prst="rect">
            <a:avLst/>
          </a:prstGeom>
        </p:spPr>
      </p:pic>
    </p:spTree>
    <p:extLst>
      <p:ext uri="{BB962C8B-B14F-4D97-AF65-F5344CB8AC3E}">
        <p14:creationId xmlns:p14="http://schemas.microsoft.com/office/powerpoint/2010/main" val="281891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2569-9EAA-9203-E887-D5FDB738632B}"/>
              </a:ext>
            </a:extLst>
          </p:cNvPr>
          <p:cNvSpPr>
            <a:spLocks noGrp="1"/>
          </p:cNvSpPr>
          <p:nvPr>
            <p:ph type="title"/>
          </p:nvPr>
        </p:nvSpPr>
        <p:spPr/>
        <p:txBody>
          <a:bodyPr/>
          <a:lstStyle/>
          <a:p>
            <a:r>
              <a:rPr lang="en-US" dirty="0"/>
              <a:t>Open Grit Channel</a:t>
            </a:r>
          </a:p>
        </p:txBody>
      </p:sp>
      <p:pic>
        <p:nvPicPr>
          <p:cNvPr id="1026" name="Picture 2">
            <a:extLst>
              <a:ext uri="{FF2B5EF4-FFF2-40B4-BE49-F238E27FC236}">
                <a16:creationId xmlns:a16="http://schemas.microsoft.com/office/drawing/2014/main" id="{EA398FC6-CECB-03FF-3479-AE361E56EC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66897"/>
            <a:ext cx="7201120" cy="520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6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207B-0932-CA7D-7D23-E43471748275}"/>
              </a:ext>
            </a:extLst>
          </p:cNvPr>
          <p:cNvSpPr>
            <a:spLocks noGrp="1"/>
          </p:cNvSpPr>
          <p:nvPr>
            <p:ph type="title"/>
          </p:nvPr>
        </p:nvSpPr>
        <p:spPr>
          <a:xfrm>
            <a:off x="609600" y="2511595"/>
            <a:ext cx="7125113" cy="924475"/>
          </a:xfrm>
        </p:spPr>
        <p:txBody>
          <a:bodyPr/>
          <a:lstStyle/>
          <a:p>
            <a:r>
              <a:rPr lang="en-US" b="1" i="0" dirty="0">
                <a:effectLst/>
                <a:latin typeface="Raleway" panose="020B0604020202020204" pitchFamily="2" charset="0"/>
              </a:rPr>
              <a:t>Pretreatment of Industrial Water:</a:t>
            </a:r>
            <a:br>
              <a:rPr lang="en-US" b="0" i="0" dirty="0">
                <a:solidFill>
                  <a:srgbClr val="000000"/>
                </a:solidFill>
                <a:effectLst/>
                <a:latin typeface="Raleway" panose="020B0604020202020204" pitchFamily="2" charset="0"/>
              </a:rPr>
            </a:br>
            <a:endParaRPr lang="en-US" dirty="0"/>
          </a:p>
        </p:txBody>
      </p:sp>
    </p:spTree>
    <p:extLst>
      <p:ext uri="{BB962C8B-B14F-4D97-AF65-F5344CB8AC3E}">
        <p14:creationId xmlns:p14="http://schemas.microsoft.com/office/powerpoint/2010/main" val="708657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35B244A-C86F-7A97-7F67-EBA9F646A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047750"/>
            <a:ext cx="8029575"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67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474D-E2BA-1516-AF59-6CEA88903F76}"/>
              </a:ext>
            </a:extLst>
          </p:cNvPr>
          <p:cNvSpPr>
            <a:spLocks noGrp="1"/>
          </p:cNvSpPr>
          <p:nvPr>
            <p:ph type="ctrTitle"/>
          </p:nvPr>
        </p:nvSpPr>
        <p:spPr>
          <a:xfrm>
            <a:off x="457200" y="1600200"/>
            <a:ext cx="7117180" cy="2079625"/>
          </a:xfrm>
        </p:spPr>
        <p:txBody>
          <a:bodyPr/>
          <a:lstStyle/>
          <a:p>
            <a:r>
              <a:rPr lang="en-US" sz="5400" b="1" dirty="0"/>
              <a:t>Primary Sedimentation</a:t>
            </a:r>
          </a:p>
        </p:txBody>
      </p:sp>
      <p:sp>
        <p:nvSpPr>
          <p:cNvPr id="3" name="Subtitle 2">
            <a:extLst>
              <a:ext uri="{FF2B5EF4-FFF2-40B4-BE49-F238E27FC236}">
                <a16:creationId xmlns:a16="http://schemas.microsoft.com/office/drawing/2014/main" id="{AF07808E-C123-3668-0F89-EEFBD0F70C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429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A55-A07D-93C8-4602-89EC185699FE}"/>
              </a:ext>
            </a:extLst>
          </p:cNvPr>
          <p:cNvSpPr txBox="1"/>
          <p:nvPr/>
        </p:nvSpPr>
        <p:spPr>
          <a:xfrm>
            <a:off x="228600" y="457200"/>
            <a:ext cx="6697980" cy="6186309"/>
          </a:xfrm>
          <a:prstGeom prst="rect">
            <a:avLst/>
          </a:prstGeom>
          <a:noFill/>
        </p:spPr>
        <p:txBody>
          <a:bodyPr wrap="square">
            <a:spAutoFit/>
          </a:bodyPr>
          <a:lstStyle/>
          <a:p>
            <a:pPr algn="l" fontAlgn="t"/>
            <a:r>
              <a:rPr lang="en-US" sz="3600" b="0" i="0" dirty="0">
                <a:effectLst/>
                <a:latin typeface="Roboto" panose="02000000000000000000" pitchFamily="2" charset="0"/>
              </a:rPr>
              <a:t>Primary sedimentation is usually the second stage of the Wastewater Treatment (WWT) process. It occurs after the water passes through the Inlet Works/Screening process where all non-organic solids such as non-dissolved materials, wet-pipes and debris are removed from the water.</a:t>
            </a:r>
          </a:p>
          <a:p>
            <a:br>
              <a:rPr lang="en-US" b="0" i="0" dirty="0">
                <a:solidFill>
                  <a:srgbClr val="4D5156"/>
                </a:solidFill>
                <a:effectLst/>
                <a:latin typeface="Roboto" panose="02000000000000000000" pitchFamily="2" charset="0"/>
              </a:rPr>
            </a:br>
            <a:endParaRPr lang="en-US" dirty="0"/>
          </a:p>
        </p:txBody>
      </p:sp>
    </p:spTree>
    <p:extLst>
      <p:ext uri="{BB962C8B-B14F-4D97-AF65-F5344CB8AC3E}">
        <p14:creationId xmlns:p14="http://schemas.microsoft.com/office/powerpoint/2010/main" val="18164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21C82-02CA-3EAE-C5B7-25F63E478603}"/>
              </a:ext>
            </a:extLst>
          </p:cNvPr>
          <p:cNvSpPr txBox="1"/>
          <p:nvPr/>
        </p:nvSpPr>
        <p:spPr>
          <a:xfrm>
            <a:off x="381000" y="990600"/>
            <a:ext cx="7467600" cy="4524315"/>
          </a:xfrm>
          <a:prstGeom prst="rect">
            <a:avLst/>
          </a:prstGeom>
          <a:noFill/>
        </p:spPr>
        <p:txBody>
          <a:bodyPr wrap="square">
            <a:spAutoFit/>
          </a:bodyPr>
          <a:lstStyle/>
          <a:p>
            <a:r>
              <a:rPr lang="en-US" sz="3600" b="0" i="0" dirty="0">
                <a:effectLst/>
                <a:latin typeface="Montserrat-Black"/>
              </a:rPr>
              <a:t>Once wastewater leaves the Inlet Works/Screening process, organic solids remain in it. The rate of wastewater flow is reduced dramatically before entry into the primary sedimentation tanks; this has two effects on the wastewater:</a:t>
            </a:r>
            <a:endParaRPr lang="en-US" sz="3600" dirty="0"/>
          </a:p>
        </p:txBody>
      </p:sp>
    </p:spTree>
    <p:extLst>
      <p:ext uri="{BB962C8B-B14F-4D97-AF65-F5344CB8AC3E}">
        <p14:creationId xmlns:p14="http://schemas.microsoft.com/office/powerpoint/2010/main" val="42829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AE658F-180E-B1D4-9EEB-798EF2F4CA0F}"/>
              </a:ext>
            </a:extLst>
          </p:cNvPr>
          <p:cNvSpPr txBox="1"/>
          <p:nvPr/>
        </p:nvSpPr>
        <p:spPr>
          <a:xfrm>
            <a:off x="304800" y="533400"/>
            <a:ext cx="6621780" cy="6186309"/>
          </a:xfrm>
          <a:prstGeom prst="rect">
            <a:avLst/>
          </a:prstGeom>
          <a:noFill/>
        </p:spPr>
        <p:txBody>
          <a:bodyPr wrap="square">
            <a:spAutoFit/>
          </a:bodyPr>
          <a:lstStyle/>
          <a:p>
            <a:r>
              <a:rPr lang="en-US" sz="3600" i="0" dirty="0">
                <a:effectLst/>
                <a:latin typeface="Montserrat-Black"/>
              </a:rPr>
              <a:t>1. Fats, oil and greases (commonly known as FOG) float to the surface of the sedimentation tank are collected by a scraper bar which continuously rotates across the surface of the tank. The FOG is removed from the wastewater and disposed of or sent to a Anerobic Digester.</a:t>
            </a:r>
            <a:endParaRPr lang="en-US" sz="3600" dirty="0"/>
          </a:p>
        </p:txBody>
      </p:sp>
    </p:spTree>
    <p:extLst>
      <p:ext uri="{BB962C8B-B14F-4D97-AF65-F5344CB8AC3E}">
        <p14:creationId xmlns:p14="http://schemas.microsoft.com/office/powerpoint/2010/main" val="38518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A7FDF8-05C3-7A7C-5C23-42E076100ACF}"/>
              </a:ext>
            </a:extLst>
          </p:cNvPr>
          <p:cNvSpPr txBox="1"/>
          <p:nvPr/>
        </p:nvSpPr>
        <p:spPr>
          <a:xfrm>
            <a:off x="304800" y="228600"/>
            <a:ext cx="6621780" cy="6186309"/>
          </a:xfrm>
          <a:prstGeom prst="rect">
            <a:avLst/>
          </a:prstGeom>
          <a:noFill/>
        </p:spPr>
        <p:txBody>
          <a:bodyPr wrap="square">
            <a:spAutoFit/>
          </a:bodyPr>
          <a:lstStyle/>
          <a:p>
            <a:r>
              <a:rPr lang="en-US" sz="3600" i="0" dirty="0">
                <a:effectLst/>
                <a:latin typeface="Montserrat-Black"/>
              </a:rPr>
              <a:t>2. Organic solids are heavier than water, and due to the effects of gravity, fall to the bottom of the tank. Once they reach the bottom of the tank, the sediment (often referred to as sludge) is collected by a rake arm and moved to a nearby storage tank (similar process as point (1) above).</a:t>
            </a:r>
            <a:endParaRPr lang="en-US" sz="3600" dirty="0"/>
          </a:p>
        </p:txBody>
      </p:sp>
    </p:spTree>
    <p:extLst>
      <p:ext uri="{BB962C8B-B14F-4D97-AF65-F5344CB8AC3E}">
        <p14:creationId xmlns:p14="http://schemas.microsoft.com/office/powerpoint/2010/main" val="425425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805968-A3BA-25C3-4116-E7D749A9FDF2}"/>
              </a:ext>
            </a:extLst>
          </p:cNvPr>
          <p:cNvSpPr txBox="1"/>
          <p:nvPr/>
        </p:nvSpPr>
        <p:spPr>
          <a:xfrm>
            <a:off x="-304800" y="533400"/>
            <a:ext cx="8991600" cy="6063198"/>
          </a:xfrm>
          <a:prstGeom prst="rect">
            <a:avLst/>
          </a:prstGeom>
          <a:noFill/>
        </p:spPr>
        <p:txBody>
          <a:bodyPr wrap="square">
            <a:spAutoFit/>
          </a:bodyPr>
          <a:lstStyle/>
          <a:p>
            <a:pPr algn="ctr"/>
            <a:r>
              <a:rPr lang="en-US" sz="3200" b="0" i="0" dirty="0">
                <a:effectLst/>
                <a:latin typeface="Montserrat-Black"/>
              </a:rPr>
              <a:t>At this stage, the sediment is a concentrated mix of water solids with a high content of HS2, methane and bacteria - this is where the sludge reprocessing process begins. The wastewater (now virtually solid free and considerably cleaner) enters the aeration stage of the process where small organic particles (too small to be affected by gravitation in the sediment tanks) and ammonia are removed.</a:t>
            </a:r>
          </a:p>
          <a:p>
            <a:br>
              <a:rPr lang="en-US" dirty="0"/>
            </a:br>
            <a:endParaRPr lang="en-US" dirty="0"/>
          </a:p>
        </p:txBody>
      </p:sp>
    </p:spTree>
    <p:extLst>
      <p:ext uri="{BB962C8B-B14F-4D97-AF65-F5344CB8AC3E}">
        <p14:creationId xmlns:p14="http://schemas.microsoft.com/office/powerpoint/2010/main" val="112339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558E2B-79FE-1371-BBF7-2EC01FF6B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40" y="1143000"/>
            <a:ext cx="9002035" cy="4876800"/>
          </a:xfrm>
          <a:prstGeom prst="rect">
            <a:avLst/>
          </a:prstGeom>
        </p:spPr>
      </p:pic>
    </p:spTree>
    <p:extLst>
      <p:ext uri="{BB962C8B-B14F-4D97-AF65-F5344CB8AC3E}">
        <p14:creationId xmlns:p14="http://schemas.microsoft.com/office/powerpoint/2010/main" val="184249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465F4-8E45-F811-E11C-3AEFD4A22A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14300"/>
            <a:ext cx="8991600" cy="6743700"/>
          </a:xfrm>
          <a:prstGeom prst="rect">
            <a:avLst/>
          </a:prstGeom>
        </p:spPr>
      </p:pic>
    </p:spTree>
    <p:extLst>
      <p:ext uri="{BB962C8B-B14F-4D97-AF65-F5344CB8AC3E}">
        <p14:creationId xmlns:p14="http://schemas.microsoft.com/office/powerpoint/2010/main" val="486311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5CB69B-D313-BB7F-EA9A-744D7781D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84316"/>
            <a:ext cx="9144000" cy="4289367"/>
          </a:xfrm>
          <a:prstGeom prst="rect">
            <a:avLst/>
          </a:prstGeom>
        </p:spPr>
      </p:pic>
    </p:spTree>
    <p:extLst>
      <p:ext uri="{BB962C8B-B14F-4D97-AF65-F5344CB8AC3E}">
        <p14:creationId xmlns:p14="http://schemas.microsoft.com/office/powerpoint/2010/main" val="346912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B8BAA-AA18-BFC9-3E51-732A2DF31D89}"/>
              </a:ext>
            </a:extLst>
          </p:cNvPr>
          <p:cNvSpPr txBox="1"/>
          <p:nvPr/>
        </p:nvSpPr>
        <p:spPr>
          <a:xfrm>
            <a:off x="685800" y="990600"/>
            <a:ext cx="6242901" cy="5632311"/>
          </a:xfrm>
          <a:prstGeom prst="rect">
            <a:avLst/>
          </a:prstGeom>
          <a:noFill/>
        </p:spPr>
        <p:txBody>
          <a:bodyPr wrap="square">
            <a:spAutoFit/>
          </a:bodyPr>
          <a:lstStyle/>
          <a:p>
            <a:r>
              <a:rPr lang="en-US" sz="3600" b="0" i="0" dirty="0">
                <a:effectLst/>
                <a:latin typeface="Lato" panose="020F0502020204030203" pitchFamily="34" charset="0"/>
              </a:rPr>
              <a:t>Water is an essential component of many manufacturing and commercial processes. Much of the water used for these processes inevitably becomes tainted with a variety of contaminants, such as: metals, solvents, cleaners, chemicals and oils. </a:t>
            </a:r>
            <a:endParaRPr lang="en-US" sz="3600" dirty="0"/>
          </a:p>
        </p:txBody>
      </p:sp>
    </p:spTree>
    <p:extLst>
      <p:ext uri="{BB962C8B-B14F-4D97-AF65-F5344CB8AC3E}">
        <p14:creationId xmlns:p14="http://schemas.microsoft.com/office/powerpoint/2010/main" val="35552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DDC17E-A50A-F622-8E71-7C383BD79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201989"/>
            <a:ext cx="7543800" cy="5578902"/>
          </a:xfrm>
          <a:prstGeom prst="rect">
            <a:avLst/>
          </a:prstGeom>
        </p:spPr>
      </p:pic>
    </p:spTree>
    <p:extLst>
      <p:ext uri="{BB962C8B-B14F-4D97-AF65-F5344CB8AC3E}">
        <p14:creationId xmlns:p14="http://schemas.microsoft.com/office/powerpoint/2010/main" val="857547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E14D74-DAC5-BAED-399D-0902DCB7A8CD}"/>
              </a:ext>
            </a:extLst>
          </p:cNvPr>
          <p:cNvSpPr txBox="1"/>
          <p:nvPr/>
        </p:nvSpPr>
        <p:spPr>
          <a:xfrm>
            <a:off x="76200" y="838200"/>
            <a:ext cx="8763000" cy="4832092"/>
          </a:xfrm>
          <a:prstGeom prst="rect">
            <a:avLst/>
          </a:prstGeom>
          <a:noFill/>
        </p:spPr>
        <p:txBody>
          <a:bodyPr wrap="square">
            <a:spAutoFit/>
          </a:bodyPr>
          <a:lstStyle/>
          <a:p>
            <a:r>
              <a:rPr lang="en-US" sz="2800" b="0" i="0" dirty="0">
                <a:effectLst/>
                <a:latin typeface="Montserrat-Black"/>
              </a:rPr>
              <a:t>Most of the sedimentation process is of mechanical nature, however throughout the various stages of wastewater treatment, the aim is to keep the wastewater moving (at various speeds) from the beginning to the end of the process.</a:t>
            </a:r>
          </a:p>
          <a:p>
            <a:r>
              <a:rPr lang="en-US" sz="2800" b="0" i="0" dirty="0">
                <a:effectLst/>
                <a:latin typeface="Montserrat-Black"/>
              </a:rPr>
              <a:t>Still, some portions of the water remain in a static state and can cause a build-up of solids that create blockages and sedimentation problems for the mechanical equipment used in the treatment process.</a:t>
            </a:r>
          </a:p>
        </p:txBody>
      </p:sp>
    </p:spTree>
    <p:extLst>
      <p:ext uri="{BB962C8B-B14F-4D97-AF65-F5344CB8AC3E}">
        <p14:creationId xmlns:p14="http://schemas.microsoft.com/office/powerpoint/2010/main" val="8611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50073D-7812-46BB-29A3-0251605D824F}"/>
              </a:ext>
            </a:extLst>
          </p:cNvPr>
          <p:cNvSpPr txBox="1"/>
          <p:nvPr/>
        </p:nvSpPr>
        <p:spPr>
          <a:xfrm>
            <a:off x="533400" y="838200"/>
            <a:ext cx="6621780" cy="5078313"/>
          </a:xfrm>
          <a:prstGeom prst="rect">
            <a:avLst/>
          </a:prstGeom>
          <a:noFill/>
        </p:spPr>
        <p:txBody>
          <a:bodyPr wrap="square">
            <a:spAutoFit/>
          </a:bodyPr>
          <a:lstStyle/>
          <a:p>
            <a:r>
              <a:rPr lang="en-US" sz="3600" b="0" i="0" dirty="0">
                <a:effectLst/>
                <a:latin typeface="Montserrat-Black"/>
              </a:rPr>
              <a:t>To alleviate this, small amounts of air are introduced into the process to move the water along with mechanical surfaces or submerged mixers. In some cases, chemical dosing is also used to help break down the sludge.</a:t>
            </a:r>
            <a:endParaRPr lang="en-US" sz="3600" dirty="0"/>
          </a:p>
        </p:txBody>
      </p:sp>
    </p:spTree>
    <p:extLst>
      <p:ext uri="{BB962C8B-B14F-4D97-AF65-F5344CB8AC3E}">
        <p14:creationId xmlns:p14="http://schemas.microsoft.com/office/powerpoint/2010/main" val="20547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B385-863D-B4DF-C06E-DA6BC27C8FBA}"/>
              </a:ext>
            </a:extLst>
          </p:cNvPr>
          <p:cNvSpPr>
            <a:spLocks noGrp="1"/>
          </p:cNvSpPr>
          <p:nvPr>
            <p:ph type="title"/>
          </p:nvPr>
        </p:nvSpPr>
        <p:spPr>
          <a:xfrm>
            <a:off x="457200" y="838200"/>
            <a:ext cx="7125113" cy="924475"/>
          </a:xfrm>
        </p:spPr>
        <p:txBody>
          <a:bodyPr/>
          <a:lstStyle/>
          <a:p>
            <a:r>
              <a:rPr lang="en-US" b="0" i="0" dirty="0">
                <a:effectLst/>
                <a:latin typeface="Montserrat-Black"/>
              </a:rPr>
              <a:t>What are the Benefits of Primary Sedimentation?</a:t>
            </a:r>
            <a:br>
              <a:rPr lang="en-US" b="0" i="0" dirty="0">
                <a:solidFill>
                  <a:srgbClr val="06080C"/>
                </a:solidFill>
                <a:effectLst/>
                <a:latin typeface="Montserrat-Black"/>
              </a:rPr>
            </a:br>
            <a:br>
              <a:rPr lang="en-US" dirty="0"/>
            </a:br>
            <a:endParaRPr lang="en-US" dirty="0"/>
          </a:p>
        </p:txBody>
      </p:sp>
      <p:sp>
        <p:nvSpPr>
          <p:cNvPr id="3" name="Content Placeholder 2">
            <a:extLst>
              <a:ext uri="{FF2B5EF4-FFF2-40B4-BE49-F238E27FC236}">
                <a16:creationId xmlns:a16="http://schemas.microsoft.com/office/drawing/2014/main" id="{5C5A8641-BD28-0539-E38B-3D23C7EC72A2}"/>
              </a:ext>
            </a:extLst>
          </p:cNvPr>
          <p:cNvSpPr>
            <a:spLocks noGrp="1"/>
          </p:cNvSpPr>
          <p:nvPr>
            <p:ph idx="1"/>
          </p:nvPr>
        </p:nvSpPr>
        <p:spPr>
          <a:xfrm>
            <a:off x="76200" y="1524000"/>
            <a:ext cx="8839200" cy="5364481"/>
          </a:xfrm>
        </p:spPr>
        <p:txBody>
          <a:bodyPr>
            <a:normAutofit/>
          </a:bodyPr>
          <a:lstStyle/>
          <a:p>
            <a:pPr marL="0" indent="0" algn="l">
              <a:buNone/>
            </a:pPr>
            <a:r>
              <a:rPr lang="en-US" sz="3500" b="0" i="0" dirty="0">
                <a:effectLst/>
                <a:latin typeface="Montserrat-Black"/>
              </a:rPr>
              <a:t>It is essential that the primary sedimentation process is maintained and operated to a high standard using  reliable equipment. A poorly maintained primary sedimentation system can have a significant impact on the efficiency and life cycle of the treatment facility.</a:t>
            </a:r>
          </a:p>
          <a:p>
            <a:pPr marL="0" indent="0">
              <a:buNone/>
            </a:pPr>
            <a:br>
              <a:rPr lang="en-US" dirty="0"/>
            </a:br>
            <a:endParaRPr lang="en-US" dirty="0"/>
          </a:p>
        </p:txBody>
      </p:sp>
    </p:spTree>
    <p:extLst>
      <p:ext uri="{BB962C8B-B14F-4D97-AF65-F5344CB8AC3E}">
        <p14:creationId xmlns:p14="http://schemas.microsoft.com/office/powerpoint/2010/main" val="383702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9126-DA56-BD97-39AE-645D94615B13}"/>
              </a:ext>
            </a:extLst>
          </p:cNvPr>
          <p:cNvSpPr>
            <a:spLocks noGrp="1"/>
          </p:cNvSpPr>
          <p:nvPr>
            <p:ph type="title"/>
          </p:nvPr>
        </p:nvSpPr>
        <p:spPr/>
        <p:txBody>
          <a:bodyPr/>
          <a:lstStyle/>
          <a:p>
            <a:r>
              <a:rPr lang="en-US" sz="4000" dirty="0"/>
              <a:t>Safety Issues</a:t>
            </a:r>
          </a:p>
        </p:txBody>
      </p:sp>
      <p:sp>
        <p:nvSpPr>
          <p:cNvPr id="3" name="Content Placeholder 2">
            <a:extLst>
              <a:ext uri="{FF2B5EF4-FFF2-40B4-BE49-F238E27FC236}">
                <a16:creationId xmlns:a16="http://schemas.microsoft.com/office/drawing/2014/main" id="{DB209FFF-A61E-9CBF-FC30-61F8C94655E8}"/>
              </a:ext>
            </a:extLst>
          </p:cNvPr>
          <p:cNvSpPr>
            <a:spLocks noGrp="1"/>
          </p:cNvSpPr>
          <p:nvPr>
            <p:ph idx="1"/>
          </p:nvPr>
        </p:nvSpPr>
        <p:spPr>
          <a:xfrm>
            <a:off x="762000" y="2514600"/>
            <a:ext cx="7125112" cy="4051437"/>
          </a:xfrm>
        </p:spPr>
        <p:txBody>
          <a:bodyPr>
            <a:normAutofit fontScale="92500" lnSpcReduction="10000"/>
          </a:bodyPr>
          <a:lstStyle/>
          <a:p>
            <a:r>
              <a:rPr lang="en-US" sz="3200" dirty="0"/>
              <a:t>What kind of safety issues can you think of?</a:t>
            </a:r>
          </a:p>
          <a:p>
            <a:r>
              <a:rPr lang="en-US" sz="3200" dirty="0"/>
              <a:t>Handrails</a:t>
            </a:r>
          </a:p>
          <a:p>
            <a:r>
              <a:rPr lang="en-US" sz="3200" dirty="0"/>
              <a:t>Protective covers</a:t>
            </a:r>
          </a:p>
          <a:p>
            <a:r>
              <a:rPr lang="en-US" sz="3200" dirty="0"/>
              <a:t>PPE needed</a:t>
            </a:r>
          </a:p>
          <a:p>
            <a:r>
              <a:rPr lang="en-US" sz="3200" dirty="0"/>
              <a:t>Sampling</a:t>
            </a:r>
          </a:p>
          <a:p>
            <a:r>
              <a:rPr lang="en-US" sz="3200" dirty="0"/>
              <a:t>DOBs</a:t>
            </a:r>
          </a:p>
          <a:p>
            <a:pPr marL="0" indent="0">
              <a:buNone/>
            </a:pPr>
            <a:endParaRPr lang="en-US" sz="3200" dirty="0">
              <a:solidFill>
                <a:schemeClr val="bg1"/>
              </a:solidFill>
            </a:endParaRPr>
          </a:p>
        </p:txBody>
      </p:sp>
    </p:spTree>
    <p:extLst>
      <p:ext uri="{BB962C8B-B14F-4D97-AF65-F5344CB8AC3E}">
        <p14:creationId xmlns:p14="http://schemas.microsoft.com/office/powerpoint/2010/main" val="10812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BD61-78CB-8E09-8D21-B2A1E83F40BD}"/>
              </a:ext>
            </a:extLst>
          </p:cNvPr>
          <p:cNvSpPr>
            <a:spLocks noGrp="1"/>
          </p:cNvSpPr>
          <p:nvPr>
            <p:ph type="title"/>
          </p:nvPr>
        </p:nvSpPr>
        <p:spPr/>
        <p:txBody>
          <a:bodyPr/>
          <a:lstStyle/>
          <a:p>
            <a:r>
              <a:rPr lang="en-US" sz="4000" dirty="0"/>
              <a:t>Thank you for your time.</a:t>
            </a:r>
          </a:p>
        </p:txBody>
      </p:sp>
      <p:sp>
        <p:nvSpPr>
          <p:cNvPr id="3" name="Content Placeholder 2">
            <a:extLst>
              <a:ext uri="{FF2B5EF4-FFF2-40B4-BE49-F238E27FC236}">
                <a16:creationId xmlns:a16="http://schemas.microsoft.com/office/drawing/2014/main" id="{0F1F2C05-6063-3D39-236B-00334236AE7E}"/>
              </a:ext>
            </a:extLst>
          </p:cNvPr>
          <p:cNvSpPr>
            <a:spLocks noGrp="1"/>
          </p:cNvSpPr>
          <p:nvPr>
            <p:ph idx="1"/>
          </p:nvPr>
        </p:nvSpPr>
        <p:spPr>
          <a:xfrm>
            <a:off x="1009443" y="1828800"/>
            <a:ext cx="7125112" cy="4051437"/>
          </a:xfrm>
        </p:spPr>
        <p:txBody>
          <a:bodyPr>
            <a:normAutofit/>
          </a:bodyPr>
          <a:lstStyle/>
          <a:p>
            <a:r>
              <a:rPr lang="en-US" sz="2800" dirty="0"/>
              <a:t>Good luck on your exams</a:t>
            </a:r>
          </a:p>
          <a:p>
            <a:r>
              <a:rPr lang="en-US" sz="2800" dirty="0"/>
              <a:t>Go with your first answer unless you know that it should be changed</a:t>
            </a:r>
          </a:p>
          <a:p>
            <a:endParaRPr lang="en-US" sz="2800" dirty="0"/>
          </a:p>
          <a:p>
            <a:r>
              <a:rPr lang="en-US" sz="2800" dirty="0">
                <a:hlinkClick r:id="rId2"/>
              </a:rPr>
              <a:t>Lyman.waller@smaoperations.com</a:t>
            </a:r>
            <a:endParaRPr lang="en-US" sz="2800" dirty="0"/>
          </a:p>
          <a:p>
            <a:r>
              <a:rPr lang="en-US" sz="2800" dirty="0"/>
              <a:t>505-331-8132</a:t>
            </a:r>
          </a:p>
        </p:txBody>
      </p:sp>
    </p:spTree>
    <p:extLst>
      <p:ext uri="{BB962C8B-B14F-4D97-AF65-F5344CB8AC3E}">
        <p14:creationId xmlns:p14="http://schemas.microsoft.com/office/powerpoint/2010/main" val="89495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3C6D5-19EE-6DBE-CA12-732B279C89DA}"/>
              </a:ext>
            </a:extLst>
          </p:cNvPr>
          <p:cNvSpPr txBox="1"/>
          <p:nvPr/>
        </p:nvSpPr>
        <p:spPr>
          <a:xfrm>
            <a:off x="533400" y="1066800"/>
            <a:ext cx="6395301" cy="5078313"/>
          </a:xfrm>
          <a:prstGeom prst="rect">
            <a:avLst/>
          </a:prstGeom>
          <a:noFill/>
        </p:spPr>
        <p:txBody>
          <a:bodyPr wrap="square">
            <a:spAutoFit/>
          </a:bodyPr>
          <a:lstStyle/>
          <a:p>
            <a:r>
              <a:rPr lang="en-US" sz="3600" b="0" i="0" dirty="0">
                <a:effectLst/>
                <a:latin typeface="Lato" panose="020F0502020204030203" pitchFamily="34" charset="0"/>
              </a:rPr>
              <a:t>The Environmental Protection Agency (EPA) requires that spent industrial water conform with permitted limits prior to discharge. These contaminant limits are designed to prevent harm to publicly owned water treatment works, streams, rivers and lakes.</a:t>
            </a:r>
            <a:endParaRPr lang="en-US" sz="3600" dirty="0"/>
          </a:p>
        </p:txBody>
      </p:sp>
    </p:spTree>
    <p:extLst>
      <p:ext uri="{BB962C8B-B14F-4D97-AF65-F5344CB8AC3E}">
        <p14:creationId xmlns:p14="http://schemas.microsoft.com/office/powerpoint/2010/main" val="300769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214104-344C-5DDF-11C6-54D37E64ACFD}"/>
              </a:ext>
            </a:extLst>
          </p:cNvPr>
          <p:cNvSpPr txBox="1"/>
          <p:nvPr/>
        </p:nvSpPr>
        <p:spPr>
          <a:xfrm>
            <a:off x="914400" y="1066800"/>
            <a:ext cx="6014301" cy="4524315"/>
          </a:xfrm>
          <a:prstGeom prst="rect">
            <a:avLst/>
          </a:prstGeom>
          <a:noFill/>
        </p:spPr>
        <p:txBody>
          <a:bodyPr wrap="square">
            <a:spAutoFit/>
          </a:bodyPr>
          <a:lstStyle/>
          <a:p>
            <a:r>
              <a:rPr lang="en-US" sz="3600" b="0" i="0" dirty="0">
                <a:effectLst/>
                <a:latin typeface="Lato" panose="020F0502020204030203" pitchFamily="34" charset="0"/>
              </a:rPr>
              <a:t>Community and municipal sewage plants (POTWs – publicly owned treatment works) are designed to effectively reduce contaminants from domestic sewage before discharge into streams and rivers. </a:t>
            </a:r>
            <a:endParaRPr lang="en-US" sz="3600" dirty="0"/>
          </a:p>
        </p:txBody>
      </p:sp>
    </p:spTree>
    <p:extLst>
      <p:ext uri="{BB962C8B-B14F-4D97-AF65-F5344CB8AC3E}">
        <p14:creationId xmlns:p14="http://schemas.microsoft.com/office/powerpoint/2010/main" val="29272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8F4053-147A-5B1E-DFDA-19A91A331EE6}"/>
              </a:ext>
            </a:extLst>
          </p:cNvPr>
          <p:cNvSpPr txBox="1"/>
          <p:nvPr/>
        </p:nvSpPr>
        <p:spPr>
          <a:xfrm>
            <a:off x="914400" y="914401"/>
            <a:ext cx="6014301" cy="5078313"/>
          </a:xfrm>
          <a:prstGeom prst="rect">
            <a:avLst/>
          </a:prstGeom>
          <a:noFill/>
        </p:spPr>
        <p:txBody>
          <a:bodyPr wrap="square">
            <a:spAutoFit/>
          </a:bodyPr>
          <a:lstStyle/>
          <a:p>
            <a:r>
              <a:rPr lang="en-US" sz="3600" b="0" i="0" dirty="0">
                <a:effectLst/>
                <a:latin typeface="Lato" panose="020F0502020204030203" pitchFamily="34" charset="0"/>
              </a:rPr>
              <a:t>Contaminants frequently resulting from manufacturing processes such as heavy metals, soaps or oils and grease may not be effectively reduced and may even cause problems with the sewage treatment process.</a:t>
            </a:r>
            <a:endParaRPr lang="en-US" sz="3600" dirty="0"/>
          </a:p>
        </p:txBody>
      </p:sp>
    </p:spTree>
    <p:extLst>
      <p:ext uri="{BB962C8B-B14F-4D97-AF65-F5344CB8AC3E}">
        <p14:creationId xmlns:p14="http://schemas.microsoft.com/office/powerpoint/2010/main" val="18441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005F70-6F19-A59F-842B-A14CBADF1F57}"/>
              </a:ext>
            </a:extLst>
          </p:cNvPr>
          <p:cNvSpPr txBox="1"/>
          <p:nvPr/>
        </p:nvSpPr>
        <p:spPr>
          <a:xfrm>
            <a:off x="381000" y="990600"/>
            <a:ext cx="7391400" cy="5078313"/>
          </a:xfrm>
          <a:prstGeom prst="rect">
            <a:avLst/>
          </a:prstGeom>
          <a:noFill/>
        </p:spPr>
        <p:txBody>
          <a:bodyPr wrap="square">
            <a:spAutoFit/>
          </a:bodyPr>
          <a:lstStyle/>
          <a:p>
            <a:r>
              <a:rPr lang="en-US" sz="3600" b="0" i="0" dirty="0">
                <a:effectLst/>
                <a:latin typeface="Lato" panose="020F0502020204030203" pitchFamily="34" charset="0"/>
              </a:rPr>
              <a:t>For these reasons, EPA compliance requires local POTWs to enforce pretreatment requirements where customer discharges exceed established limits. As the discharge limits imposed on POTWs become more stringent, the pretreatment requirements become proportionately tighter.</a:t>
            </a:r>
            <a:endParaRPr lang="en-US" sz="3600" dirty="0"/>
          </a:p>
        </p:txBody>
      </p:sp>
    </p:spTree>
    <p:extLst>
      <p:ext uri="{BB962C8B-B14F-4D97-AF65-F5344CB8AC3E}">
        <p14:creationId xmlns:p14="http://schemas.microsoft.com/office/powerpoint/2010/main" val="5610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E12C-EA21-C496-81CA-9718B8914E7B}"/>
              </a:ext>
            </a:extLst>
          </p:cNvPr>
          <p:cNvSpPr>
            <a:spLocks noGrp="1"/>
          </p:cNvSpPr>
          <p:nvPr>
            <p:ph type="title"/>
          </p:nvPr>
        </p:nvSpPr>
        <p:spPr>
          <a:xfrm>
            <a:off x="533400" y="2286000"/>
            <a:ext cx="7506113" cy="1305475"/>
          </a:xfrm>
        </p:spPr>
        <p:txBody>
          <a:bodyPr/>
          <a:lstStyle/>
          <a:p>
            <a:r>
              <a:rPr lang="en-US" sz="5400" b="0" i="0" dirty="0">
                <a:effectLst/>
                <a:latin typeface="Raleway" pitchFamily="2" charset="0"/>
              </a:rPr>
              <a:t>EPA Compliance:</a:t>
            </a:r>
            <a:br>
              <a:rPr lang="en-US" sz="4800" b="0" i="0" dirty="0">
                <a:solidFill>
                  <a:srgbClr val="000000"/>
                </a:solidFill>
                <a:effectLst/>
                <a:latin typeface="Raleway" pitchFamily="2" charset="0"/>
              </a:rPr>
            </a:br>
            <a:endParaRPr lang="en-US" sz="4800" dirty="0"/>
          </a:p>
        </p:txBody>
      </p:sp>
    </p:spTree>
    <p:extLst>
      <p:ext uri="{BB962C8B-B14F-4D97-AF65-F5344CB8AC3E}">
        <p14:creationId xmlns:p14="http://schemas.microsoft.com/office/powerpoint/2010/main" val="42963867"/>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TC102455519[[fn=Winter]]</Template>
  <TotalTime>1124</TotalTime>
  <Words>1224</Words>
  <Application>Microsoft Office PowerPoint</Application>
  <PresentationFormat>On-screen Show (4:3)</PresentationFormat>
  <Paragraphs>85</Paragraphs>
  <Slides>45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Courier New</vt:lpstr>
      <vt:lpstr>Lato</vt:lpstr>
      <vt:lpstr>Montserrat-Black</vt:lpstr>
      <vt:lpstr>Raleway</vt:lpstr>
      <vt:lpstr>Roboto</vt:lpstr>
      <vt:lpstr>Verdana</vt:lpstr>
      <vt:lpstr>Wingdings 2</vt:lpstr>
      <vt:lpstr>Winter</vt:lpstr>
      <vt:lpstr>Pre-Treatment &amp; Primary Sedimentation</vt:lpstr>
      <vt:lpstr>PowerPoint Presentation</vt:lpstr>
      <vt:lpstr>Pretreatment of Industrial Water: </vt:lpstr>
      <vt:lpstr>PowerPoint Presentation</vt:lpstr>
      <vt:lpstr>PowerPoint Presentation</vt:lpstr>
      <vt:lpstr>PowerPoint Presentation</vt:lpstr>
      <vt:lpstr>PowerPoint Presentation</vt:lpstr>
      <vt:lpstr>PowerPoint Presentation</vt:lpstr>
      <vt:lpstr>EPA Compliance: </vt:lpstr>
      <vt:lpstr>PowerPoint Presentation</vt:lpstr>
      <vt:lpstr>PowerPoint Presentation</vt:lpstr>
      <vt:lpstr>PowerPoint Presentation</vt:lpstr>
      <vt:lpstr>PowerPoint Presentation</vt:lpstr>
      <vt:lpstr>PowerPoint Presentation</vt:lpstr>
      <vt:lpstr>There are many reasons to think about safety.</vt:lpstr>
      <vt:lpstr>Preliminary Treatment</vt:lpstr>
      <vt:lpstr>Screenings and Grit Removal</vt:lpstr>
      <vt:lpstr>Preliminary Treatment</vt:lpstr>
      <vt:lpstr>Screenings</vt:lpstr>
      <vt:lpstr>Preliminary Treatment</vt:lpstr>
      <vt:lpstr>PowerPoint Presentation</vt:lpstr>
      <vt:lpstr>PowerPoint Presentation</vt:lpstr>
      <vt:lpstr>PowerPoint Presentation</vt:lpstr>
      <vt:lpstr>What are some of the safety issues?</vt:lpstr>
      <vt:lpstr>Grit Removal</vt:lpstr>
      <vt:lpstr>Kinds of Grit Removal</vt:lpstr>
      <vt:lpstr>How do they work?</vt:lpstr>
      <vt:lpstr>Grit systems that are of a Conical based system. </vt:lpstr>
      <vt:lpstr>Open Grit Channel</vt:lpstr>
      <vt:lpstr>PowerPoint Presentation</vt:lpstr>
      <vt:lpstr>Primary Sedimentation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Benefits of Primary Sedimentation?  </vt:lpstr>
      <vt:lpstr>Safety Issues</vt:lpstr>
      <vt:lpstr>Thank you for your time.</vt:lpstr>
    </vt:vector>
  </TitlesOfParts>
  <Company>abcwua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SODA ASH</dc:title>
  <dc:creator>x07474</dc:creator>
  <cp:lastModifiedBy>Rose Martinez</cp:lastModifiedBy>
  <cp:revision>73</cp:revision>
  <cp:lastPrinted>2023-09-08T17:46:13Z</cp:lastPrinted>
  <dcterms:created xsi:type="dcterms:W3CDTF">2011-12-02T22:05:02Z</dcterms:created>
  <dcterms:modified xsi:type="dcterms:W3CDTF">2024-08-15T18:14:33Z</dcterms:modified>
</cp:coreProperties>
</file>